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Lst>
  <p:notesMasterIdLst>
    <p:notesMasterId r:id="rId69"/>
  </p:notesMasterIdLst>
  <p:sldIdLst>
    <p:sldId id="1487" r:id="rId2"/>
    <p:sldId id="1510" r:id="rId3"/>
    <p:sldId id="1498" r:id="rId4"/>
    <p:sldId id="321" r:id="rId5"/>
    <p:sldId id="322" r:id="rId6"/>
    <p:sldId id="261" r:id="rId7"/>
    <p:sldId id="256" r:id="rId8"/>
    <p:sldId id="325" r:id="rId9"/>
    <p:sldId id="283" r:id="rId10"/>
    <p:sldId id="316" r:id="rId11"/>
    <p:sldId id="310" r:id="rId12"/>
    <p:sldId id="319" r:id="rId13"/>
    <p:sldId id="318" r:id="rId14"/>
    <p:sldId id="284" r:id="rId15"/>
    <p:sldId id="323" r:id="rId16"/>
    <p:sldId id="320" r:id="rId17"/>
    <p:sldId id="317" r:id="rId18"/>
    <p:sldId id="285" r:id="rId19"/>
    <p:sldId id="286" r:id="rId20"/>
    <p:sldId id="306" r:id="rId21"/>
    <p:sldId id="314" r:id="rId22"/>
    <p:sldId id="311" r:id="rId23"/>
    <p:sldId id="308" r:id="rId24"/>
    <p:sldId id="309" r:id="rId25"/>
    <p:sldId id="315" r:id="rId26"/>
    <p:sldId id="326" r:id="rId27"/>
    <p:sldId id="287" r:id="rId28"/>
    <p:sldId id="327" r:id="rId29"/>
    <p:sldId id="288" r:id="rId30"/>
    <p:sldId id="289" r:id="rId31"/>
    <p:sldId id="290" r:id="rId32"/>
    <p:sldId id="291" r:id="rId33"/>
    <p:sldId id="292" r:id="rId34"/>
    <p:sldId id="328" r:id="rId35"/>
    <p:sldId id="343" r:id="rId36"/>
    <p:sldId id="329" r:id="rId37"/>
    <p:sldId id="728" r:id="rId38"/>
    <p:sldId id="344" r:id="rId39"/>
    <p:sldId id="1366" r:id="rId40"/>
    <p:sldId id="258" r:id="rId41"/>
    <p:sldId id="1420" r:id="rId42"/>
    <p:sldId id="1421" r:id="rId43"/>
    <p:sldId id="331" r:id="rId44"/>
    <p:sldId id="1379" r:id="rId45"/>
    <p:sldId id="1380" r:id="rId46"/>
    <p:sldId id="1381" r:id="rId47"/>
    <p:sldId id="297" r:id="rId48"/>
    <p:sldId id="332" r:id="rId49"/>
    <p:sldId id="257" r:id="rId50"/>
    <p:sldId id="1422" r:id="rId51"/>
    <p:sldId id="338" r:id="rId52"/>
    <p:sldId id="267" r:id="rId53"/>
    <p:sldId id="266" r:id="rId54"/>
    <p:sldId id="268" r:id="rId55"/>
    <p:sldId id="269" r:id="rId56"/>
    <p:sldId id="339" r:id="rId57"/>
    <p:sldId id="259" r:id="rId58"/>
    <p:sldId id="340" r:id="rId59"/>
    <p:sldId id="341" r:id="rId60"/>
    <p:sldId id="342" r:id="rId61"/>
    <p:sldId id="263" r:id="rId62"/>
    <p:sldId id="264" r:id="rId63"/>
    <p:sldId id="265" r:id="rId64"/>
    <p:sldId id="276" r:id="rId65"/>
    <p:sldId id="1494" r:id="rId66"/>
    <p:sldId id="1496" r:id="rId67"/>
    <p:sldId id="1495" r:id="rId6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26295B-5625-D7FB-A022-8BAE01CC9DAE}" name="Kelley King" initials="KK" userId="59f9302efedda9d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6327"/>
  </p:normalViewPr>
  <p:slideViewPr>
    <p:cSldViewPr snapToGrid="0" snapToObjects="1">
      <p:cViewPr varScale="1">
        <p:scale>
          <a:sx n="171" d="100"/>
          <a:sy n="171" d="100"/>
        </p:scale>
        <p:origin x="232" y="168"/>
      </p:cViewPr>
      <p:guideLst/>
    </p:cSldViewPr>
  </p:slideViewPr>
  <p:notesTextViewPr>
    <p:cViewPr>
      <p:scale>
        <a:sx n="1" d="1"/>
        <a:sy n="1" d="1"/>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B7423397-A95F-054E-B64D-1B67B1DA2434}" type="datetimeFigureOut">
              <a:rPr lang="en-US" smtClean="0"/>
              <a:pPr/>
              <a:t>5/24/22</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294F9BB-648B-D04D-AF5E-49032CC00676}" type="slidenum">
              <a:rPr lang="en-US" smtClean="0"/>
              <a:pPr/>
              <a:t>‹#›</a:t>
            </a:fld>
            <a:endParaRPr lang="en-US" dirty="0"/>
          </a:p>
        </p:txBody>
      </p:sp>
    </p:spTree>
    <p:extLst>
      <p:ext uri="{BB962C8B-B14F-4D97-AF65-F5344CB8AC3E}">
        <p14:creationId xmlns:p14="http://schemas.microsoft.com/office/powerpoint/2010/main" val="227813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87" name="Google Shape;8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F015836-3C69-174A-A777-4C8EC4274972}"/>
              </a:ext>
            </a:extLst>
          </p:cNvPr>
          <p:cNvSpPr>
            <a:spLocks noGrp="1" noRot="1" noChangeAspect="1" noChangeArrowheads="1" noTextEdit="1"/>
          </p:cNvSpPr>
          <p:nvPr>
            <p:ph type="sldImg"/>
          </p:nvPr>
        </p:nvSpPr>
        <p:spPr>
          <a:xfrm>
            <a:off x="2514600" y="857250"/>
            <a:ext cx="4114800" cy="2314575"/>
          </a:xfrm>
          <a:ln/>
        </p:spPr>
      </p:sp>
      <p:sp>
        <p:nvSpPr>
          <p:cNvPr id="96258" name="Rectangle 3">
            <a:extLst>
              <a:ext uri="{FF2B5EF4-FFF2-40B4-BE49-F238E27FC236}">
                <a16:creationId xmlns:a16="http://schemas.microsoft.com/office/drawing/2014/main" id="{BBB5D83E-6B3D-7740-AD34-EA0BA70C4D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p:cNvSpPr>
          <p:nvPr>
            <p:ph type="sldImg"/>
          </p:nvPr>
        </p:nvSpPr>
        <p:spPr>
          <a:xfrm>
            <a:off x="2514600" y="857250"/>
            <a:ext cx="4114800" cy="2314575"/>
          </a:xfrm>
          <a:solidFill>
            <a:srgbClr val="FFFFFF"/>
          </a:solidFill>
          <a:ln/>
          <a:extLst>
            <a:ext uri="{FAA26D3D-D897-4be2-8F04-BA451C77F1D7}">
              <ma14:placeholderFlag xmlns="" xmlns:ma14="http://schemas.microsoft.com/office/mac/drawingml/2011/main" val="1"/>
            </a:ext>
          </a:extLst>
        </p:spPr>
      </p:sp>
      <p:sp>
        <p:nvSpPr>
          <p:cNvPr id="10445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31140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p:cNvSpPr>
          <p:nvPr>
            <p:ph type="sldImg"/>
          </p:nvPr>
        </p:nvSpPr>
        <p:spPr>
          <a:xfrm>
            <a:off x="2514600" y="857250"/>
            <a:ext cx="4114800" cy="2314575"/>
          </a:xfrm>
          <a:solidFill>
            <a:srgbClr val="FFFFFF"/>
          </a:solidFill>
          <a:ln/>
          <a:extLst>
            <a:ext uri="{FAA26D3D-D897-4be2-8F04-BA451C77F1D7}">
              <ma14:placeholderFlag xmlns="" xmlns:ma14="http://schemas.microsoft.com/office/mac/drawingml/2011/main" val="1"/>
            </a:ext>
          </a:extLst>
        </p:spPr>
      </p:sp>
      <p:sp>
        <p:nvSpPr>
          <p:cNvPr id="10649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2169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p:cNvSpPr>
          <p:nvPr>
            <p:ph type="sldImg"/>
          </p:nvPr>
        </p:nvSpPr>
        <p:spPr>
          <a:xfrm>
            <a:off x="2514600" y="857250"/>
            <a:ext cx="4114800" cy="2314575"/>
          </a:xfrm>
          <a:solidFill>
            <a:srgbClr val="FFFFFF"/>
          </a:solidFill>
          <a:ln/>
          <a:extLst>
            <a:ext uri="{FAA26D3D-D897-4be2-8F04-BA451C77F1D7}">
              <ma14:placeholderFlag xmlns="" xmlns:ma14="http://schemas.microsoft.com/office/mac/drawingml/2011/main" val="1"/>
            </a:ext>
          </a:extLst>
        </p:spPr>
      </p:sp>
      <p:sp>
        <p:nvSpPr>
          <p:cNvPr id="10854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0005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p:cNvSpPr>
          <p:nvPr>
            <p:ph type="sldImg"/>
          </p:nvPr>
        </p:nvSpPr>
        <p:spPr>
          <a:xfrm>
            <a:off x="2514600" y="857250"/>
            <a:ext cx="4114800" cy="2314575"/>
          </a:xfrm>
          <a:solidFill>
            <a:srgbClr val="FFFFFF"/>
          </a:solidFill>
          <a:ln/>
          <a:extLst>
            <a:ext uri="{FAA26D3D-D897-4be2-8F04-BA451C77F1D7}">
              <ma14:placeholderFlag xmlns:ma14="http://schemas.microsoft.com/office/mac/drawingml/2011/main" xmlns="" val="1"/>
            </a:ext>
          </a:extLst>
        </p:spPr>
      </p:sp>
      <p:sp>
        <p:nvSpPr>
          <p:cNvPr id="6963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440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90726F51-25E3-A54D-80A8-7AF40AF91E15}"/>
              </a:ext>
            </a:extLst>
          </p:cNvPr>
          <p:cNvSpPr>
            <a:spLocks noGrp="1" noRot="1" noChangeAspect="1" noChangeArrowheads="1" noTextEdit="1"/>
          </p:cNvSpPr>
          <p:nvPr>
            <p:ph type="sldImg"/>
          </p:nvPr>
        </p:nvSpPr>
        <p:spPr>
          <a:xfrm>
            <a:off x="2514600" y="857250"/>
            <a:ext cx="4114800" cy="2314575"/>
          </a:xfrm>
          <a:solidFill>
            <a:srgbClr val="FFFFFF"/>
          </a:solidFill>
          <a:ln/>
        </p:spPr>
      </p:sp>
      <p:sp>
        <p:nvSpPr>
          <p:cNvPr id="72706" name="Rectangle 3">
            <a:extLst>
              <a:ext uri="{FF2B5EF4-FFF2-40B4-BE49-F238E27FC236}">
                <a16:creationId xmlns:a16="http://schemas.microsoft.com/office/drawing/2014/main" id="{BCA67292-BBBE-2448-B9DB-C0135F9F985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F3EB5D-E9EE-044A-9F5C-90E9AE7C6360}" type="slidenum">
              <a:rPr lang="en-US" smtClean="0"/>
              <a:pPr>
                <a:defRPr/>
              </a:pPr>
              <a:t>‹#›</a:t>
            </a:fld>
            <a:endParaRPr lang="en-US"/>
          </a:p>
        </p:txBody>
      </p:sp>
    </p:spTree>
    <p:extLst>
      <p:ext uri="{BB962C8B-B14F-4D97-AF65-F5344CB8AC3E}">
        <p14:creationId xmlns:p14="http://schemas.microsoft.com/office/powerpoint/2010/main" val="97124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SL Clean Slide 2" preserve="1">
  <p:cSld name="VSL Clean Slide 2">
    <p:bg>
      <p:bgPr>
        <a:gradFill>
          <a:gsLst>
            <a:gs pos="0">
              <a:srgbClr val="99CC33"/>
            </a:gs>
            <a:gs pos="64000">
              <a:srgbClr val="0075C9"/>
            </a:gs>
            <a:gs pos="100000">
              <a:srgbClr val="0070C0"/>
            </a:gs>
          </a:gsLst>
          <a:lin ang="2698631" scaled="0"/>
        </a:gradFill>
        <a:effectLst/>
      </p:bgPr>
    </p:bg>
    <p:spTree>
      <p:nvGrpSpPr>
        <p:cNvPr id="1" name="Shape 39"/>
        <p:cNvGrpSpPr/>
        <p:nvPr/>
      </p:nvGrpSpPr>
      <p:grpSpPr>
        <a:xfrm>
          <a:off x="0" y="0"/>
          <a:ext cx="0" cy="0"/>
          <a:chOff x="0" y="0"/>
          <a:chExt cx="0" cy="0"/>
        </a:xfrm>
      </p:grpSpPr>
      <p:pic>
        <p:nvPicPr>
          <p:cNvPr id="40" name="Google Shape;40;p10"/>
          <p:cNvPicPr preferRelativeResize="0"/>
          <p:nvPr/>
        </p:nvPicPr>
        <p:blipFill rotWithShape="1">
          <a:blip r:embed="rId2">
            <a:alphaModFix/>
          </a:blip>
          <a:srcRect l="30180" r="23630"/>
          <a:stretch/>
        </p:blipFill>
        <p:spPr>
          <a:xfrm rot="10800000">
            <a:off x="1" y="0"/>
            <a:ext cx="4223299" cy="5143500"/>
          </a:xfrm>
          <a:prstGeom prst="rect">
            <a:avLst/>
          </a:prstGeom>
          <a:noFill/>
          <a:ln>
            <a:noFill/>
          </a:ln>
        </p:spPr>
      </p:pic>
      <p:sp>
        <p:nvSpPr>
          <p:cNvPr id="41" name="Google Shape;41;p10"/>
          <p:cNvSpPr txBox="1">
            <a:spLocks noGrp="1"/>
          </p:cNvSpPr>
          <p:nvPr>
            <p:ph type="title"/>
          </p:nvPr>
        </p:nvSpPr>
        <p:spPr>
          <a:xfrm>
            <a:off x="2236825" y="2342675"/>
            <a:ext cx="5584200" cy="681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2" name="Google Shape;42;p10"/>
          <p:cNvPicPr preferRelativeResize="0"/>
          <p:nvPr/>
        </p:nvPicPr>
        <p:blipFill rotWithShape="1">
          <a:blip r:embed="rId3">
            <a:alphaModFix/>
          </a:blip>
          <a:srcRect l="39" r="29"/>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211308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SL Clean Slide 1" preserve="1">
  <p:cSld name="VSL Clean Slide 1">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11"/>
          <p:cNvPicPr preferRelativeResize="0"/>
          <p:nvPr/>
        </p:nvPicPr>
        <p:blipFill rotWithShape="1">
          <a:blip r:embed="rId3">
            <a:alphaModFix/>
          </a:blip>
          <a:srcRect/>
          <a:stretch/>
        </p:blipFill>
        <p:spPr>
          <a:xfrm rot="10800000">
            <a:off x="1050" y="-3"/>
            <a:ext cx="9144000" cy="704175"/>
          </a:xfrm>
          <a:prstGeom prst="rect">
            <a:avLst/>
          </a:prstGeom>
          <a:noFill/>
          <a:ln>
            <a:noFill/>
          </a:ln>
        </p:spPr>
      </p:pic>
      <p:sp>
        <p:nvSpPr>
          <p:cNvPr id="45" name="Google Shape;45;p11"/>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6" name="Google Shape;46;p11"/>
          <p:cNvPicPr preferRelativeResize="0"/>
          <p:nvPr/>
        </p:nvPicPr>
        <p:blipFill rotWithShape="1">
          <a:blip r:embed="rId4">
            <a:alphaModFix/>
          </a:blip>
          <a:srcRect l="39" r="29"/>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3918708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SL ALT LAYOUT CLEAN 1 1" preserve="1">
  <p:cSld name="VSL ALT LAYOUT CLEAN 1 1">
    <p:spTree>
      <p:nvGrpSpPr>
        <p:cNvPr id="1" name="Shape 47"/>
        <p:cNvGrpSpPr/>
        <p:nvPr/>
      </p:nvGrpSpPr>
      <p:grpSpPr>
        <a:xfrm>
          <a:off x="0" y="0"/>
          <a:ext cx="0" cy="0"/>
          <a:chOff x="0" y="0"/>
          <a:chExt cx="0" cy="0"/>
        </a:xfrm>
      </p:grpSpPr>
      <p:pic>
        <p:nvPicPr>
          <p:cNvPr id="48" name="Google Shape;48;p12"/>
          <p:cNvPicPr preferRelativeResize="0"/>
          <p:nvPr/>
        </p:nvPicPr>
        <p:blipFill rotWithShape="1">
          <a:blip r:embed="rId2">
            <a:alphaModFix/>
          </a:blip>
          <a:srcRect/>
          <a:stretch/>
        </p:blipFill>
        <p:spPr>
          <a:xfrm>
            <a:off x="7875426" y="157793"/>
            <a:ext cx="1207800" cy="268400"/>
          </a:xfrm>
          <a:prstGeom prst="rect">
            <a:avLst/>
          </a:prstGeom>
          <a:noFill/>
          <a:ln>
            <a:noFill/>
          </a:ln>
        </p:spPr>
      </p:pic>
      <p:sp>
        <p:nvSpPr>
          <p:cNvPr id="49" name="Google Shape;49;p12"/>
          <p:cNvSpPr/>
          <p:nvPr/>
        </p:nvSpPr>
        <p:spPr>
          <a:xfrm>
            <a:off x="4318300" y="0"/>
            <a:ext cx="4825800" cy="519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Arial" panose="020B0604020202020204" pitchFamily="34" charset="0"/>
            </a:endParaRPr>
          </a:p>
        </p:txBody>
      </p:sp>
      <p:pic>
        <p:nvPicPr>
          <p:cNvPr id="50" name="Google Shape;50;p12"/>
          <p:cNvPicPr preferRelativeResize="0"/>
          <p:nvPr/>
        </p:nvPicPr>
        <p:blipFill rotWithShape="1">
          <a:blip r:embed="rId3">
            <a:alphaModFix/>
          </a:blip>
          <a:srcRect/>
          <a:stretch/>
        </p:blipFill>
        <p:spPr>
          <a:xfrm rot="10800000">
            <a:off x="1050" y="-3"/>
            <a:ext cx="9144000" cy="704175"/>
          </a:xfrm>
          <a:prstGeom prst="rect">
            <a:avLst/>
          </a:prstGeom>
          <a:noFill/>
          <a:ln>
            <a:noFill/>
          </a:ln>
        </p:spPr>
      </p:pic>
      <p:sp>
        <p:nvSpPr>
          <p:cNvPr id="51" name="Google Shape;51;p12"/>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2" name="Google Shape;52;p12"/>
          <p:cNvPicPr preferRelativeResize="0"/>
          <p:nvPr/>
        </p:nvPicPr>
        <p:blipFill rotWithShape="1">
          <a:blip r:embed="rId4">
            <a:alphaModFix/>
          </a:blip>
          <a:srcRect/>
          <a:stretch/>
        </p:blipFill>
        <p:spPr>
          <a:xfrm rot="10800000" flipH="1">
            <a:off x="0" y="5099775"/>
            <a:ext cx="9158251" cy="43725"/>
          </a:xfrm>
          <a:prstGeom prst="rect">
            <a:avLst/>
          </a:prstGeom>
          <a:noFill/>
          <a:ln>
            <a:noFill/>
          </a:ln>
        </p:spPr>
      </p:pic>
    </p:spTree>
    <p:extLst>
      <p:ext uri="{BB962C8B-B14F-4D97-AF65-F5344CB8AC3E}">
        <p14:creationId xmlns:p14="http://schemas.microsoft.com/office/powerpoint/2010/main" val="1935270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SL ALT LAYOUT CLEAN 1 1 2" preserve="1">
  <p:cSld name="VSL ALT LAYOUT CLEAN 1 1 2">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2">
            <a:alphaModFix/>
          </a:blip>
          <a:srcRect/>
          <a:stretch/>
        </p:blipFill>
        <p:spPr>
          <a:xfrm>
            <a:off x="7875426" y="157793"/>
            <a:ext cx="1207800" cy="268400"/>
          </a:xfrm>
          <a:prstGeom prst="rect">
            <a:avLst/>
          </a:prstGeom>
          <a:noFill/>
          <a:ln>
            <a:noFill/>
          </a:ln>
        </p:spPr>
      </p:pic>
      <p:sp>
        <p:nvSpPr>
          <p:cNvPr id="55" name="Google Shape;55;p13"/>
          <p:cNvSpPr/>
          <p:nvPr/>
        </p:nvSpPr>
        <p:spPr>
          <a:xfrm>
            <a:off x="-76200" y="-27450"/>
            <a:ext cx="4825800" cy="5198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Arial" panose="020B0604020202020204" pitchFamily="34" charset="0"/>
            </a:endParaRPr>
          </a:p>
        </p:txBody>
      </p:sp>
      <p:pic>
        <p:nvPicPr>
          <p:cNvPr id="56" name="Google Shape;56;p13"/>
          <p:cNvPicPr preferRelativeResize="0"/>
          <p:nvPr/>
        </p:nvPicPr>
        <p:blipFill rotWithShape="1">
          <a:blip r:embed="rId3">
            <a:alphaModFix/>
          </a:blip>
          <a:srcRect/>
          <a:stretch/>
        </p:blipFill>
        <p:spPr>
          <a:xfrm rot="10800000">
            <a:off x="1050" y="-3"/>
            <a:ext cx="9144000" cy="704175"/>
          </a:xfrm>
          <a:prstGeom prst="rect">
            <a:avLst/>
          </a:prstGeom>
          <a:noFill/>
          <a:ln>
            <a:noFill/>
          </a:ln>
        </p:spPr>
      </p:pic>
      <p:sp>
        <p:nvSpPr>
          <p:cNvPr id="57" name="Google Shape;57;p13"/>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8" name="Google Shape;58;p13"/>
          <p:cNvPicPr preferRelativeResize="0"/>
          <p:nvPr/>
        </p:nvPicPr>
        <p:blipFill rotWithShape="1">
          <a:blip r:embed="rId4">
            <a:alphaModFix/>
          </a:blip>
          <a:srcRect/>
          <a:stretch/>
        </p:blipFill>
        <p:spPr>
          <a:xfrm rot="10800000" flipH="1">
            <a:off x="0" y="5099775"/>
            <a:ext cx="9158251" cy="43725"/>
          </a:xfrm>
          <a:prstGeom prst="rect">
            <a:avLst/>
          </a:prstGeom>
          <a:noFill/>
          <a:ln>
            <a:noFill/>
          </a:ln>
        </p:spPr>
      </p:pic>
    </p:spTree>
    <p:extLst>
      <p:ext uri="{BB962C8B-B14F-4D97-AF65-F5344CB8AC3E}">
        <p14:creationId xmlns:p14="http://schemas.microsoft.com/office/powerpoint/2010/main" val="1751686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SL ALT LAYOUT CLEAN 1 1 1" preserve="1">
  <p:cSld name="VSL ALT LAYOUT CLEAN 1 1 1">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2">
            <a:alphaModFix/>
          </a:blip>
          <a:srcRect/>
          <a:stretch/>
        </p:blipFill>
        <p:spPr>
          <a:xfrm rot="10800000" flipH="1">
            <a:off x="0" y="5099775"/>
            <a:ext cx="9158251" cy="43725"/>
          </a:xfrm>
          <a:prstGeom prst="rect">
            <a:avLst/>
          </a:prstGeom>
          <a:noFill/>
          <a:ln>
            <a:noFill/>
          </a:ln>
        </p:spPr>
      </p:pic>
      <p:pic>
        <p:nvPicPr>
          <p:cNvPr id="61" name="Google Shape;61;p14"/>
          <p:cNvPicPr preferRelativeResize="0"/>
          <p:nvPr/>
        </p:nvPicPr>
        <p:blipFill rotWithShape="1">
          <a:blip r:embed="rId3">
            <a:alphaModFix/>
          </a:blip>
          <a:srcRect/>
          <a:stretch/>
        </p:blipFill>
        <p:spPr>
          <a:xfrm>
            <a:off x="7875426" y="157793"/>
            <a:ext cx="1207800" cy="268400"/>
          </a:xfrm>
          <a:prstGeom prst="rect">
            <a:avLst/>
          </a:prstGeom>
          <a:noFill/>
          <a:ln>
            <a:noFill/>
          </a:ln>
        </p:spPr>
      </p:pic>
      <p:pic>
        <p:nvPicPr>
          <p:cNvPr id="62" name="Google Shape;62;p14"/>
          <p:cNvPicPr preferRelativeResize="0"/>
          <p:nvPr/>
        </p:nvPicPr>
        <p:blipFill rotWithShape="1">
          <a:blip r:embed="rId4">
            <a:alphaModFix/>
          </a:blip>
          <a:srcRect/>
          <a:stretch/>
        </p:blipFill>
        <p:spPr>
          <a:xfrm rot="10800000">
            <a:off x="1050" y="-3"/>
            <a:ext cx="9144000" cy="704175"/>
          </a:xfrm>
          <a:prstGeom prst="rect">
            <a:avLst/>
          </a:prstGeom>
          <a:noFill/>
          <a:ln>
            <a:noFill/>
          </a:ln>
        </p:spPr>
      </p:pic>
      <p:sp>
        <p:nvSpPr>
          <p:cNvPr id="63" name="Google Shape;63;p14"/>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5773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SL Divider Slide 1" preserve="1">
  <p:cSld name="VSL Divider Slide 1">
    <p:bg>
      <p:bgPr>
        <a:gradFill>
          <a:gsLst>
            <a:gs pos="0">
              <a:srgbClr val="1F64AF"/>
            </a:gs>
            <a:gs pos="54000">
              <a:srgbClr val="00A7E1"/>
            </a:gs>
            <a:gs pos="100000">
              <a:srgbClr val="00A7E1"/>
            </a:gs>
          </a:gsLst>
          <a:lin ang="16200038" scaled="0"/>
        </a:gradFill>
        <a:effectLst/>
      </p:bgPr>
    </p:bg>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l="30181" r="23628"/>
          <a:stretch/>
        </p:blipFill>
        <p:spPr>
          <a:xfrm rot="10800000">
            <a:off x="1" y="0"/>
            <a:ext cx="4223299" cy="5143500"/>
          </a:xfrm>
          <a:prstGeom prst="rect">
            <a:avLst/>
          </a:prstGeom>
          <a:noFill/>
          <a:ln>
            <a:noFill/>
          </a:ln>
        </p:spPr>
      </p:pic>
      <p:sp>
        <p:nvSpPr>
          <p:cNvPr id="66" name="Google Shape;66;p15"/>
          <p:cNvSpPr txBox="1">
            <a:spLocks noGrp="1"/>
          </p:cNvSpPr>
          <p:nvPr>
            <p:ph type="title"/>
          </p:nvPr>
        </p:nvSpPr>
        <p:spPr>
          <a:xfrm>
            <a:off x="2314000" y="2052725"/>
            <a:ext cx="4689000" cy="24435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6691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SL Back Cover" preserve="1">
  <p:cSld name="VSL Back Cover">
    <p:bg>
      <p:bgPr>
        <a:gradFill>
          <a:gsLst>
            <a:gs pos="0">
              <a:schemeClr val="lt2"/>
            </a:gs>
            <a:gs pos="98000">
              <a:schemeClr val="lt1"/>
            </a:gs>
            <a:gs pos="100000">
              <a:schemeClr val="lt1"/>
            </a:gs>
          </a:gsLst>
          <a:lin ang="16198662" scaled="0"/>
        </a:gra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subTitle" idx="1"/>
          </p:nvPr>
        </p:nvSpPr>
        <p:spPr>
          <a:xfrm>
            <a:off x="641885" y="2767288"/>
            <a:ext cx="3930000" cy="605100"/>
          </a:xfrm>
          <a:prstGeom prst="rect">
            <a:avLst/>
          </a:prstGeom>
          <a:noFill/>
          <a:ln>
            <a:noFill/>
          </a:ln>
        </p:spPr>
        <p:txBody>
          <a:bodyPr spcFirstLastPara="1" wrap="square" lIns="0" tIns="0" rIns="0" bIns="0" anchor="t" anchorCtr="0">
            <a:normAutofit/>
          </a:bodyPr>
          <a:lstStyle>
            <a:lvl1pPr marR="0" lvl="0" algn="l" rtl="0">
              <a:lnSpc>
                <a:spcPct val="12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ctr"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69" name="Google Shape;69;p16"/>
          <p:cNvSpPr txBox="1"/>
          <p:nvPr/>
        </p:nvSpPr>
        <p:spPr>
          <a:xfrm>
            <a:off x="641867" y="4777950"/>
            <a:ext cx="3104100" cy="146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lt1"/>
                </a:solidFill>
                <a:latin typeface="Arial"/>
                <a:ea typeface="Arial"/>
                <a:cs typeface="Arial"/>
                <a:sym typeface="Arial"/>
              </a:rPr>
              <a:t>Copyright © 2022 Voyager Sopris Learning. All Rights Reserved.</a:t>
            </a:r>
            <a:r>
              <a:rPr lang="en" sz="500" b="1" i="0" u="none" strike="noStrike" cap="none">
                <a:solidFill>
                  <a:schemeClr val="lt1"/>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70" name="Google Shape;70;p16"/>
          <p:cNvPicPr preferRelativeResize="0"/>
          <p:nvPr/>
        </p:nvPicPr>
        <p:blipFill rotWithShape="1">
          <a:blip r:embed="rId2">
            <a:alphaModFix/>
          </a:blip>
          <a:srcRect l="368" t="1047"/>
          <a:stretch/>
        </p:blipFill>
        <p:spPr>
          <a:xfrm>
            <a:off x="0" y="0"/>
            <a:ext cx="9144000" cy="5143500"/>
          </a:xfrm>
          <a:prstGeom prst="rect">
            <a:avLst/>
          </a:prstGeom>
          <a:noFill/>
          <a:ln>
            <a:noFill/>
          </a:ln>
        </p:spPr>
      </p:pic>
      <p:sp>
        <p:nvSpPr>
          <p:cNvPr id="71" name="Google Shape;71;p16"/>
          <p:cNvSpPr txBox="1">
            <a:spLocks noGrp="1"/>
          </p:cNvSpPr>
          <p:nvPr>
            <p:ph type="subTitle" idx="2"/>
          </p:nvPr>
        </p:nvSpPr>
        <p:spPr>
          <a:xfrm>
            <a:off x="641885" y="2767288"/>
            <a:ext cx="3930000" cy="605100"/>
          </a:xfrm>
          <a:prstGeom prst="rect">
            <a:avLst/>
          </a:prstGeom>
          <a:noFill/>
          <a:ln>
            <a:noFill/>
          </a:ln>
        </p:spPr>
        <p:txBody>
          <a:bodyPr spcFirstLastPara="1" wrap="square" lIns="0" tIns="0" rIns="0" bIns="0" anchor="t" anchorCtr="0">
            <a:normAutofit/>
          </a:bodyPr>
          <a:lstStyle>
            <a:lvl1pPr marR="0" lvl="0" algn="l" rtl="0">
              <a:lnSpc>
                <a:spcPct val="12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pic>
        <p:nvPicPr>
          <p:cNvPr id="72" name="Google Shape;72;p16"/>
          <p:cNvPicPr preferRelativeResize="0"/>
          <p:nvPr/>
        </p:nvPicPr>
        <p:blipFill>
          <a:blip r:embed="rId3">
            <a:alphaModFix/>
          </a:blip>
          <a:stretch>
            <a:fillRect/>
          </a:stretch>
        </p:blipFill>
        <p:spPr>
          <a:xfrm>
            <a:off x="7137577" y="4506574"/>
            <a:ext cx="1657537" cy="377150"/>
          </a:xfrm>
          <a:prstGeom prst="rect">
            <a:avLst/>
          </a:prstGeom>
          <a:noFill/>
          <a:ln>
            <a:noFill/>
          </a:ln>
        </p:spPr>
      </p:pic>
    </p:spTree>
    <p:extLst>
      <p:ext uri="{BB962C8B-B14F-4D97-AF65-F5344CB8AC3E}">
        <p14:creationId xmlns:p14="http://schemas.microsoft.com/office/powerpoint/2010/main" val="324851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SL Back Cover 1" preserve="1">
  <p:cSld name="VSL Back Cover 1">
    <p:bg>
      <p:bgPr>
        <a:gradFill>
          <a:gsLst>
            <a:gs pos="0">
              <a:srgbClr val="99CC33"/>
            </a:gs>
            <a:gs pos="46000">
              <a:srgbClr val="0075C9"/>
            </a:gs>
            <a:gs pos="100000">
              <a:srgbClr val="0070C0"/>
            </a:gs>
          </a:gsLst>
          <a:lin ang="2698631" scaled="0"/>
        </a:gradFill>
        <a:effectLst/>
      </p:bgPr>
    </p:bg>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5" name="Google Shape;75;p17"/>
          <p:cNvSpPr txBox="1">
            <a:spLocks noGrp="1"/>
          </p:cNvSpPr>
          <p:nvPr>
            <p:ph type="subTitle" idx="1"/>
          </p:nvPr>
        </p:nvSpPr>
        <p:spPr>
          <a:xfrm>
            <a:off x="641885" y="2767288"/>
            <a:ext cx="3930000" cy="605100"/>
          </a:xfrm>
          <a:prstGeom prst="rect">
            <a:avLst/>
          </a:prstGeom>
          <a:noFill/>
          <a:ln>
            <a:noFill/>
          </a:ln>
        </p:spPr>
        <p:txBody>
          <a:bodyPr spcFirstLastPara="1" wrap="square" lIns="0" tIns="0" rIns="0" bIns="0" anchor="t" anchorCtr="0">
            <a:normAutofit/>
          </a:bodyPr>
          <a:lstStyle>
            <a:lvl1pPr marR="0" lvl="0" algn="l" rtl="0">
              <a:lnSpc>
                <a:spcPct val="12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R="0" lvl="1" algn="ctr"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76" name="Google Shape;76;p17"/>
          <p:cNvSpPr txBox="1">
            <a:spLocks noGrp="1"/>
          </p:cNvSpPr>
          <p:nvPr>
            <p:ph type="subTitle" idx="2"/>
          </p:nvPr>
        </p:nvSpPr>
        <p:spPr>
          <a:xfrm>
            <a:off x="641885" y="2767288"/>
            <a:ext cx="3930000" cy="605100"/>
          </a:xfrm>
          <a:prstGeom prst="rect">
            <a:avLst/>
          </a:prstGeom>
          <a:noFill/>
          <a:ln>
            <a:noFill/>
          </a:ln>
        </p:spPr>
        <p:txBody>
          <a:bodyPr spcFirstLastPara="1" wrap="square" lIns="0" tIns="0" rIns="0" bIns="0" anchor="t" anchorCtr="0">
            <a:normAutofit/>
          </a:bodyPr>
          <a:lstStyle>
            <a:lvl1pPr marR="0" lvl="0" algn="l" rtl="0">
              <a:lnSpc>
                <a:spcPct val="12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90000"/>
              </a:lnSpc>
              <a:spcBef>
                <a:spcPts val="4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90000"/>
              </a:lnSpc>
              <a:spcBef>
                <a:spcPts val="4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21790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SL Cover 2" preserve="1">
  <p:cSld name="VSL Cover 2">
    <p:bg>
      <p:bgPr>
        <a:gradFill>
          <a:gsLst>
            <a:gs pos="0">
              <a:srgbClr val="99CC33"/>
            </a:gs>
            <a:gs pos="46000">
              <a:srgbClr val="0075C9"/>
            </a:gs>
            <a:gs pos="100000">
              <a:srgbClr val="0070C0"/>
            </a:gs>
          </a:gsLst>
          <a:lin ang="2698631" scaled="0"/>
        </a:gradFill>
        <a:effectLst/>
      </p:bgPr>
    </p:bg>
    <p:spTree>
      <p:nvGrpSpPr>
        <p:cNvPr id="1" name="Shape 77"/>
        <p:cNvGrpSpPr/>
        <p:nvPr/>
      </p:nvGrpSpPr>
      <p:grpSpPr>
        <a:xfrm>
          <a:off x="0" y="0"/>
          <a:ext cx="0" cy="0"/>
          <a:chOff x="0" y="0"/>
          <a:chExt cx="0" cy="0"/>
        </a:xfrm>
      </p:grpSpPr>
      <p:pic>
        <p:nvPicPr>
          <p:cNvPr id="78" name="Google Shape;78;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18"/>
          <p:cNvSpPr txBox="1">
            <a:spLocks noGrp="1"/>
          </p:cNvSpPr>
          <p:nvPr>
            <p:ph type="title"/>
          </p:nvPr>
        </p:nvSpPr>
        <p:spPr>
          <a:xfrm>
            <a:off x="477325" y="2396500"/>
            <a:ext cx="4689000" cy="24435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17971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SL Title Slide Right Image" preserve="1">
  <p:cSld name="VSL Title Slide Right Image">
    <p:bg>
      <p:bgPr>
        <a:blipFill>
          <a:blip r:embed="rId2">
            <a:alphaModFix/>
          </a:blip>
          <a:stretch>
            <a:fillRect/>
          </a:stretch>
        </a:blipFill>
        <a:effectLst/>
      </p:bgPr>
    </p:bg>
    <p:spTree>
      <p:nvGrpSpPr>
        <p:cNvPr id="1" name="Shape 80"/>
        <p:cNvGrpSpPr/>
        <p:nvPr/>
      </p:nvGrpSpPr>
      <p:grpSpPr>
        <a:xfrm>
          <a:off x="0" y="0"/>
          <a:ext cx="0" cy="0"/>
          <a:chOff x="0" y="0"/>
          <a:chExt cx="0" cy="0"/>
        </a:xfrm>
      </p:grpSpPr>
      <p:pic>
        <p:nvPicPr>
          <p:cNvPr id="81" name="Google Shape;81;p19"/>
          <p:cNvPicPr preferRelativeResize="0"/>
          <p:nvPr/>
        </p:nvPicPr>
        <p:blipFill rotWithShape="1">
          <a:blip r:embed="rId3">
            <a:alphaModFix/>
          </a:blip>
          <a:srcRect/>
          <a:stretch/>
        </p:blipFill>
        <p:spPr>
          <a:xfrm>
            <a:off x="7875426" y="157793"/>
            <a:ext cx="1207800" cy="268400"/>
          </a:xfrm>
          <a:prstGeom prst="rect">
            <a:avLst/>
          </a:prstGeom>
          <a:noFill/>
          <a:ln>
            <a:noFill/>
          </a:ln>
        </p:spPr>
      </p:pic>
      <p:pic>
        <p:nvPicPr>
          <p:cNvPr id="82" name="Google Shape;82;p19"/>
          <p:cNvPicPr preferRelativeResize="0"/>
          <p:nvPr/>
        </p:nvPicPr>
        <p:blipFill rotWithShape="1">
          <a:blip r:embed="rId4">
            <a:alphaModFix/>
          </a:blip>
          <a:srcRect/>
          <a:stretch/>
        </p:blipFill>
        <p:spPr>
          <a:xfrm rot="10800000">
            <a:off x="1050" y="-3"/>
            <a:ext cx="9144000" cy="704175"/>
          </a:xfrm>
          <a:prstGeom prst="rect">
            <a:avLst/>
          </a:prstGeom>
          <a:noFill/>
          <a:ln>
            <a:noFill/>
          </a:ln>
        </p:spPr>
      </p:pic>
      <p:sp>
        <p:nvSpPr>
          <p:cNvPr id="83" name="Google Shape;83;p19"/>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4" name="Google Shape;84;p19"/>
          <p:cNvPicPr preferRelativeResize="0"/>
          <p:nvPr/>
        </p:nvPicPr>
        <p:blipFill rotWithShape="1">
          <a:blip r:embed="rId5">
            <a:alphaModFix/>
          </a:blip>
          <a:srcRect l="39" r="28"/>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395485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SL Cover A1" preserve="1">
  <p:cSld name="VSL Cover A1">
    <p:spTree>
      <p:nvGrpSpPr>
        <p:cNvPr id="1" name="Shape 6"/>
        <p:cNvGrpSpPr/>
        <p:nvPr/>
      </p:nvGrpSpPr>
      <p:grpSpPr>
        <a:xfrm>
          <a:off x="0" y="0"/>
          <a:ext cx="0" cy="0"/>
          <a:chOff x="0" y="0"/>
          <a:chExt cx="0" cy="0"/>
        </a:xfrm>
      </p:grpSpPr>
      <p:sp>
        <p:nvSpPr>
          <p:cNvPr id="7" name="Google Shape;7;p2"/>
          <p:cNvSpPr txBox="1">
            <a:spLocks noGrp="1"/>
          </p:cNvSpPr>
          <p:nvPr>
            <p:ph type="title"/>
          </p:nvPr>
        </p:nvSpPr>
        <p:spPr>
          <a:xfrm>
            <a:off x="477325" y="2209000"/>
            <a:ext cx="3284400" cy="27489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 name="Google Shape;8;p2"/>
          <p:cNvPicPr preferRelativeResize="0"/>
          <p:nvPr/>
        </p:nvPicPr>
        <p:blipFill rotWithShape="1">
          <a:blip r:embed="rId2">
            <a:alphaModFix/>
          </a:blip>
          <a:srcRect b="19256"/>
          <a:stretch/>
        </p:blipFill>
        <p:spPr>
          <a:xfrm>
            <a:off x="7141750" y="193650"/>
            <a:ext cx="1756700" cy="801100"/>
          </a:xfrm>
          <a:prstGeom prst="rect">
            <a:avLst/>
          </a:prstGeom>
          <a:noFill/>
          <a:ln>
            <a:noFill/>
          </a:ln>
        </p:spPr>
      </p:pic>
      <p:pic>
        <p:nvPicPr>
          <p:cNvPr id="9" name="Google Shape;9;p2"/>
          <p:cNvPicPr preferRelativeResize="0"/>
          <p:nvPr/>
        </p:nvPicPr>
        <p:blipFill rotWithShape="1">
          <a:blip r:embed="rId3">
            <a:alphaModFix/>
          </a:blip>
          <a:srcRect l="13116" r="8474"/>
          <a:stretch/>
        </p:blipFill>
        <p:spPr>
          <a:xfrm>
            <a:off x="-9408" y="-6075"/>
            <a:ext cx="7974784" cy="5149576"/>
          </a:xfrm>
          <a:prstGeom prst="rect">
            <a:avLst/>
          </a:prstGeom>
          <a:noFill/>
          <a:ln>
            <a:noFill/>
          </a:ln>
        </p:spPr>
      </p:pic>
      <p:pic>
        <p:nvPicPr>
          <p:cNvPr id="10" name="Google Shape;10;p2"/>
          <p:cNvPicPr preferRelativeResize="0"/>
          <p:nvPr/>
        </p:nvPicPr>
        <p:blipFill rotWithShape="1">
          <a:blip r:embed="rId4">
            <a:alphaModFix/>
          </a:blip>
          <a:srcRect/>
          <a:stretch/>
        </p:blipFill>
        <p:spPr>
          <a:xfrm>
            <a:off x="-10800" y="-9100"/>
            <a:ext cx="9154800" cy="5149575"/>
          </a:xfrm>
          <a:prstGeom prst="rect">
            <a:avLst/>
          </a:prstGeom>
          <a:noFill/>
          <a:ln>
            <a:noFill/>
          </a:ln>
        </p:spPr>
      </p:pic>
      <p:sp>
        <p:nvSpPr>
          <p:cNvPr id="11" name="Google Shape;11;p2"/>
          <p:cNvSpPr txBox="1">
            <a:spLocks noGrp="1"/>
          </p:cNvSpPr>
          <p:nvPr>
            <p:ph type="title" idx="2"/>
          </p:nvPr>
        </p:nvSpPr>
        <p:spPr>
          <a:xfrm>
            <a:off x="481025" y="1087875"/>
            <a:ext cx="3284400" cy="17574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2" name="Google Shape;12;p2"/>
          <p:cNvPicPr preferRelativeResize="0"/>
          <p:nvPr/>
        </p:nvPicPr>
        <p:blipFill>
          <a:blip r:embed="rId5">
            <a:alphaModFix/>
          </a:blip>
          <a:stretch>
            <a:fillRect/>
          </a:stretch>
        </p:blipFill>
        <p:spPr>
          <a:xfrm>
            <a:off x="329375" y="4340800"/>
            <a:ext cx="2242875" cy="510325"/>
          </a:xfrm>
          <a:prstGeom prst="rect">
            <a:avLst/>
          </a:prstGeom>
          <a:noFill/>
          <a:ln>
            <a:noFill/>
          </a:ln>
        </p:spPr>
      </p:pic>
    </p:spTree>
    <p:extLst>
      <p:ext uri="{BB962C8B-B14F-4D97-AF65-F5344CB8AC3E}">
        <p14:creationId xmlns:p14="http://schemas.microsoft.com/office/powerpoint/2010/main" val="4083931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SL Title Slide Right Image 1" preserve="1">
  <p:cSld name="VSL Title Slide Right Image 1">
    <p:bg>
      <p:bgPr>
        <a:blipFill>
          <a:blip r:embed="rId2">
            <a:alphaModFix/>
          </a:blip>
          <a:stretch>
            <a:fillRect/>
          </a:stretch>
        </a:blipFill>
        <a:effectLst/>
      </p:bgPr>
    </p:bg>
    <p:spTree>
      <p:nvGrpSpPr>
        <p:cNvPr id="1" name="Shape 85"/>
        <p:cNvGrpSpPr/>
        <p:nvPr/>
      </p:nvGrpSpPr>
      <p:grpSpPr>
        <a:xfrm>
          <a:off x="0" y="0"/>
          <a:ext cx="0" cy="0"/>
          <a:chOff x="0" y="0"/>
          <a:chExt cx="0" cy="0"/>
        </a:xfrm>
      </p:grpSpPr>
      <p:pic>
        <p:nvPicPr>
          <p:cNvPr id="86" name="Google Shape;86;p20"/>
          <p:cNvPicPr preferRelativeResize="0"/>
          <p:nvPr/>
        </p:nvPicPr>
        <p:blipFill rotWithShape="1">
          <a:blip r:embed="rId3">
            <a:alphaModFix/>
          </a:blip>
          <a:srcRect/>
          <a:stretch/>
        </p:blipFill>
        <p:spPr>
          <a:xfrm>
            <a:off x="7875426" y="157793"/>
            <a:ext cx="1207800" cy="268400"/>
          </a:xfrm>
          <a:prstGeom prst="rect">
            <a:avLst/>
          </a:prstGeom>
          <a:noFill/>
          <a:ln>
            <a:noFill/>
          </a:ln>
        </p:spPr>
      </p:pic>
      <p:pic>
        <p:nvPicPr>
          <p:cNvPr id="87" name="Google Shape;87;p20"/>
          <p:cNvPicPr preferRelativeResize="0"/>
          <p:nvPr/>
        </p:nvPicPr>
        <p:blipFill rotWithShape="1">
          <a:blip r:embed="rId4">
            <a:alphaModFix/>
          </a:blip>
          <a:srcRect/>
          <a:stretch/>
        </p:blipFill>
        <p:spPr>
          <a:xfrm rot="10800000">
            <a:off x="1050" y="-3"/>
            <a:ext cx="9144000" cy="704175"/>
          </a:xfrm>
          <a:prstGeom prst="rect">
            <a:avLst/>
          </a:prstGeom>
          <a:noFill/>
          <a:ln>
            <a:noFill/>
          </a:ln>
        </p:spPr>
      </p:pic>
      <p:sp>
        <p:nvSpPr>
          <p:cNvPr id="88" name="Google Shape;88;p20"/>
          <p:cNvSpPr txBox="1">
            <a:spLocks noGrp="1"/>
          </p:cNvSpPr>
          <p:nvPr>
            <p:ph type="title"/>
          </p:nvPr>
        </p:nvSpPr>
        <p:spPr>
          <a:xfrm>
            <a:off x="390700" y="158525"/>
            <a:ext cx="7001400" cy="327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2300"/>
              <a:buFont typeface="Arial"/>
              <a:buNone/>
              <a:defRPr sz="1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9" name="Google Shape;89;p20"/>
          <p:cNvPicPr preferRelativeResize="0"/>
          <p:nvPr/>
        </p:nvPicPr>
        <p:blipFill rotWithShape="1">
          <a:blip r:embed="rId5">
            <a:alphaModFix/>
          </a:blip>
          <a:srcRect l="39" r="29"/>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1102570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SL Divider Slide 2" preserve="1">
  <p:cSld name="VSL Divider Slide 2">
    <p:bg>
      <p:bgPr>
        <a:gradFill>
          <a:gsLst>
            <a:gs pos="0">
              <a:srgbClr val="99CC33"/>
            </a:gs>
            <a:gs pos="64000">
              <a:srgbClr val="0075C9"/>
            </a:gs>
            <a:gs pos="100000">
              <a:srgbClr val="0070C0"/>
            </a:gs>
          </a:gsLst>
          <a:lin ang="2698631" scaled="0"/>
        </a:gradFill>
        <a:effectLst/>
      </p:bgPr>
    </p:bg>
    <p:spTree>
      <p:nvGrpSpPr>
        <p:cNvPr id="1" name="Shape 90"/>
        <p:cNvGrpSpPr/>
        <p:nvPr/>
      </p:nvGrpSpPr>
      <p:grpSpPr>
        <a:xfrm>
          <a:off x="0" y="0"/>
          <a:ext cx="0" cy="0"/>
          <a:chOff x="0" y="0"/>
          <a:chExt cx="0" cy="0"/>
        </a:xfrm>
      </p:grpSpPr>
      <p:pic>
        <p:nvPicPr>
          <p:cNvPr id="91" name="Google Shape;91;p21"/>
          <p:cNvPicPr preferRelativeResize="0"/>
          <p:nvPr/>
        </p:nvPicPr>
        <p:blipFill rotWithShape="1">
          <a:blip r:embed="rId2">
            <a:alphaModFix/>
          </a:blip>
          <a:srcRect l="30181" r="23628"/>
          <a:stretch/>
        </p:blipFill>
        <p:spPr>
          <a:xfrm rot="10800000">
            <a:off x="1" y="0"/>
            <a:ext cx="4223299" cy="5143500"/>
          </a:xfrm>
          <a:prstGeom prst="rect">
            <a:avLst/>
          </a:prstGeom>
          <a:noFill/>
          <a:ln>
            <a:noFill/>
          </a:ln>
        </p:spPr>
      </p:pic>
      <p:sp>
        <p:nvSpPr>
          <p:cNvPr id="92" name="Google Shape;92;p21"/>
          <p:cNvSpPr txBox="1">
            <a:spLocks noGrp="1"/>
          </p:cNvSpPr>
          <p:nvPr>
            <p:ph type="title"/>
          </p:nvPr>
        </p:nvSpPr>
        <p:spPr>
          <a:xfrm>
            <a:off x="2314000" y="2052725"/>
            <a:ext cx="4689000" cy="24435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93" name="Google Shape;93;p21"/>
          <p:cNvPicPr preferRelativeResize="0"/>
          <p:nvPr/>
        </p:nvPicPr>
        <p:blipFill rotWithShape="1">
          <a:blip r:embed="rId3">
            <a:alphaModFix/>
          </a:blip>
          <a:srcRect l="39" r="29"/>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130643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LOR PALETTE" preserve="1">
  <p:cSld name="COLOR PALETTE">
    <p:spTree>
      <p:nvGrpSpPr>
        <p:cNvPr id="1" name="Shape 94"/>
        <p:cNvGrpSpPr/>
        <p:nvPr/>
      </p:nvGrpSpPr>
      <p:grpSpPr>
        <a:xfrm>
          <a:off x="0" y="0"/>
          <a:ext cx="0" cy="0"/>
          <a:chOff x="0" y="0"/>
          <a:chExt cx="0" cy="0"/>
        </a:xfrm>
      </p:grpSpPr>
      <p:pic>
        <p:nvPicPr>
          <p:cNvPr id="95" name="Google Shape;95;p22"/>
          <p:cNvPicPr preferRelativeResize="0"/>
          <p:nvPr/>
        </p:nvPicPr>
        <p:blipFill rotWithShape="1">
          <a:blip r:embed="rId2">
            <a:alphaModFix/>
          </a:blip>
          <a:srcRect/>
          <a:stretch/>
        </p:blipFill>
        <p:spPr>
          <a:xfrm rot="10800000">
            <a:off x="1053" y="-1"/>
            <a:ext cx="9144000" cy="78325"/>
          </a:xfrm>
          <a:prstGeom prst="rect">
            <a:avLst/>
          </a:prstGeom>
          <a:noFill/>
          <a:ln>
            <a:noFill/>
          </a:ln>
        </p:spPr>
      </p:pic>
      <p:pic>
        <p:nvPicPr>
          <p:cNvPr id="96" name="Google Shape;96;p22"/>
          <p:cNvPicPr preferRelativeResize="0"/>
          <p:nvPr/>
        </p:nvPicPr>
        <p:blipFill rotWithShape="1">
          <a:blip r:embed="rId3">
            <a:alphaModFix/>
          </a:blip>
          <a:srcRect l="39" r="27"/>
          <a:stretch/>
        </p:blipFill>
        <p:spPr>
          <a:xfrm>
            <a:off x="7533996" y="4556568"/>
            <a:ext cx="1380511" cy="327158"/>
          </a:xfrm>
          <a:prstGeom prst="rect">
            <a:avLst/>
          </a:prstGeom>
          <a:noFill/>
          <a:ln>
            <a:noFill/>
          </a:ln>
        </p:spPr>
      </p:pic>
      <p:pic>
        <p:nvPicPr>
          <p:cNvPr id="97" name="Google Shape;97;p22"/>
          <p:cNvPicPr preferRelativeResize="0"/>
          <p:nvPr/>
        </p:nvPicPr>
        <p:blipFill rotWithShape="1">
          <a:blip r:embed="rId4">
            <a:alphaModFix/>
          </a:blip>
          <a:srcRect/>
          <a:stretch/>
        </p:blipFill>
        <p:spPr>
          <a:xfrm>
            <a:off x="0" y="3598670"/>
            <a:ext cx="9144003" cy="1544836"/>
          </a:xfrm>
          <a:prstGeom prst="rect">
            <a:avLst/>
          </a:prstGeom>
          <a:noFill/>
          <a:ln>
            <a:noFill/>
          </a:ln>
        </p:spPr>
      </p:pic>
      <p:sp>
        <p:nvSpPr>
          <p:cNvPr id="98" name="Google Shape;98;p22"/>
          <p:cNvSpPr txBox="1"/>
          <p:nvPr/>
        </p:nvSpPr>
        <p:spPr>
          <a:xfrm>
            <a:off x="390706" y="4647100"/>
            <a:ext cx="2828100" cy="146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chemeClr val="dk1"/>
                </a:solidFill>
                <a:latin typeface="Arial"/>
                <a:ea typeface="Arial"/>
                <a:cs typeface="Arial"/>
                <a:sym typeface="Arial"/>
              </a:rPr>
              <a:t>© 2022 Lexia Voyager Sopris</a:t>
            </a:r>
            <a:endParaRPr sz="1100" b="0" i="0" u="none" strike="noStrike" cap="none">
              <a:solidFill>
                <a:srgbClr val="000000"/>
              </a:solidFill>
              <a:latin typeface="Arial"/>
              <a:ea typeface="Arial"/>
              <a:cs typeface="Arial"/>
              <a:sym typeface="Arial"/>
            </a:endParaRPr>
          </a:p>
        </p:txBody>
      </p:sp>
      <p:pic>
        <p:nvPicPr>
          <p:cNvPr id="99" name="Google Shape;99;p22"/>
          <p:cNvPicPr preferRelativeResize="0"/>
          <p:nvPr/>
        </p:nvPicPr>
        <p:blipFill rotWithShape="1">
          <a:blip r:embed="rId3">
            <a:alphaModFix/>
          </a:blip>
          <a:srcRect l="39" r="27"/>
          <a:stretch/>
        </p:blipFill>
        <p:spPr>
          <a:xfrm>
            <a:off x="7533996" y="4556568"/>
            <a:ext cx="1380511" cy="327158"/>
          </a:xfrm>
          <a:prstGeom prst="rect">
            <a:avLst/>
          </a:prstGeom>
          <a:noFill/>
          <a:ln>
            <a:noFill/>
          </a:ln>
        </p:spPr>
      </p:pic>
      <p:sp>
        <p:nvSpPr>
          <p:cNvPr id="100" name="Google Shape;100;p22"/>
          <p:cNvSpPr txBox="1"/>
          <p:nvPr/>
        </p:nvSpPr>
        <p:spPr>
          <a:xfrm>
            <a:off x="2214150" y="241675"/>
            <a:ext cx="6760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58595B"/>
                </a:solidFill>
                <a:latin typeface="Arial"/>
                <a:ea typeface="Arial"/>
                <a:cs typeface="Arial"/>
                <a:sym typeface="Arial"/>
              </a:rPr>
              <a:t>Our primary colors offer a range of blues and teals and should be used prominently when representing our brand. Secondary colors are used for balance and to add warmth and vibrancy.</a:t>
            </a:r>
            <a:br>
              <a:rPr lang="en" sz="1200" b="0" i="0" u="none" strike="noStrike" cap="none">
                <a:solidFill>
                  <a:srgbClr val="58595B"/>
                </a:solidFill>
                <a:latin typeface="Arial"/>
                <a:ea typeface="Arial"/>
                <a:cs typeface="Arial"/>
                <a:sym typeface="Arial"/>
              </a:rPr>
            </a:br>
            <a:r>
              <a:rPr lang="en" sz="1200" b="0" i="0" u="none" strike="noStrike" cap="none">
                <a:solidFill>
                  <a:srgbClr val="58595B"/>
                </a:solidFill>
                <a:latin typeface="Arial"/>
                <a:ea typeface="Arial"/>
                <a:cs typeface="Arial"/>
                <a:sym typeface="Arial"/>
              </a:rPr>
              <a:t>Tints are allowed at any percentage for both palettes. Gradients should be limited to blue tones and green tones.</a:t>
            </a:r>
            <a:endParaRPr sz="1200" b="0" i="0" u="none" strike="noStrike" cap="none">
              <a:solidFill>
                <a:srgbClr val="58595B"/>
              </a:solidFill>
              <a:latin typeface="Arial"/>
              <a:ea typeface="Arial"/>
              <a:cs typeface="Arial"/>
              <a:sym typeface="Arial"/>
            </a:endParaRPr>
          </a:p>
        </p:txBody>
      </p:sp>
      <p:sp>
        <p:nvSpPr>
          <p:cNvPr id="101" name="Google Shape;101;p22"/>
          <p:cNvSpPr/>
          <p:nvPr/>
        </p:nvSpPr>
        <p:spPr>
          <a:xfrm>
            <a:off x="1193575" y="1211037"/>
            <a:ext cx="1184700" cy="662700"/>
          </a:xfrm>
          <a:prstGeom prst="rect">
            <a:avLst/>
          </a:prstGeom>
          <a:solidFill>
            <a:srgbClr val="005587"/>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MIDNIGHT</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#005587</a:t>
            </a:r>
            <a:endParaRPr sz="10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02" name="Google Shape;102;p22"/>
          <p:cNvSpPr/>
          <p:nvPr/>
        </p:nvSpPr>
        <p:spPr>
          <a:xfrm>
            <a:off x="2378405" y="1211037"/>
            <a:ext cx="1184700" cy="662700"/>
          </a:xfrm>
          <a:prstGeom prst="rect">
            <a:avLst/>
          </a:prstGeom>
          <a:solidFill>
            <a:srgbClr val="0099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SKY BLUE</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#0099CC</a:t>
            </a:r>
            <a:endParaRPr sz="1600" b="0" i="0" u="none" strike="noStrike" cap="none">
              <a:solidFill>
                <a:srgbClr val="000000"/>
              </a:solidFill>
              <a:latin typeface="Arial"/>
              <a:ea typeface="Arial"/>
              <a:cs typeface="Arial"/>
              <a:sym typeface="Arial"/>
            </a:endParaRPr>
          </a:p>
        </p:txBody>
      </p:sp>
      <p:sp>
        <p:nvSpPr>
          <p:cNvPr id="103" name="Google Shape;103;p22"/>
          <p:cNvSpPr/>
          <p:nvPr/>
        </p:nvSpPr>
        <p:spPr>
          <a:xfrm>
            <a:off x="6271056" y="3916776"/>
            <a:ext cx="1183200" cy="5295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BLACK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FFFFFF"/>
                </a:solidFill>
                <a:latin typeface="Arial"/>
                <a:ea typeface="Arial"/>
                <a:cs typeface="Arial"/>
                <a:sym typeface="Arial"/>
              </a:rPr>
              <a:t>#000000</a:t>
            </a:r>
            <a:endParaRPr sz="1400" b="0" i="0" u="none" strike="noStrike" cap="none">
              <a:solidFill>
                <a:srgbClr val="000000"/>
              </a:solidFill>
              <a:latin typeface="Arial"/>
              <a:ea typeface="Arial"/>
              <a:cs typeface="Arial"/>
              <a:sym typeface="Arial"/>
            </a:endParaRPr>
          </a:p>
        </p:txBody>
      </p:sp>
      <p:sp>
        <p:nvSpPr>
          <p:cNvPr id="104" name="Google Shape;104;p22"/>
          <p:cNvSpPr/>
          <p:nvPr/>
        </p:nvSpPr>
        <p:spPr>
          <a:xfrm>
            <a:off x="5087570" y="3916777"/>
            <a:ext cx="1183200" cy="540900"/>
          </a:xfrm>
          <a:prstGeom prst="rect">
            <a:avLst/>
          </a:prstGeom>
          <a:solidFill>
            <a:srgbClr val="F1F2F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GRAY</a:t>
            </a:r>
            <a:br>
              <a:rPr lang="en" sz="800" b="1" i="0" u="none" strike="noStrike" cap="none">
                <a:solidFill>
                  <a:srgbClr val="000000"/>
                </a:solidFill>
                <a:latin typeface="Arial"/>
                <a:ea typeface="Arial"/>
                <a:cs typeface="Arial"/>
                <a:sym typeface="Arial"/>
              </a:rPr>
            </a:br>
            <a:r>
              <a:rPr lang="en" sz="800" b="1" i="0" u="none" strike="noStrike" cap="none">
                <a:solidFill>
                  <a:srgbClr val="000000"/>
                </a:solidFill>
                <a:latin typeface="Arial"/>
                <a:ea typeface="Arial"/>
                <a:cs typeface="Arial"/>
                <a:sym typeface="Arial"/>
              </a:rPr>
              <a:t>#F1F2F2</a:t>
            </a:r>
            <a:endParaRPr sz="1400" b="0" i="0" u="none" strike="noStrike" cap="none">
              <a:solidFill>
                <a:srgbClr val="000000"/>
              </a:solidFill>
              <a:latin typeface="Arial"/>
              <a:ea typeface="Arial"/>
              <a:cs typeface="Arial"/>
              <a:sym typeface="Arial"/>
            </a:endParaRPr>
          </a:p>
        </p:txBody>
      </p:sp>
      <p:sp>
        <p:nvSpPr>
          <p:cNvPr id="105" name="Google Shape;105;p22"/>
          <p:cNvSpPr/>
          <p:nvPr/>
        </p:nvSpPr>
        <p:spPr>
          <a:xfrm>
            <a:off x="3904105" y="3916774"/>
            <a:ext cx="1183200" cy="529500"/>
          </a:xfrm>
          <a:prstGeom prst="rect">
            <a:avLst/>
          </a:prstGeom>
          <a:solidFill>
            <a:srgbClr val="FFFFFF"/>
          </a:solidFill>
          <a:ln w="25400" cap="flat" cmpd="sng">
            <a:solidFill>
              <a:srgbClr val="F1F2F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B2B2B"/>
                </a:solidFill>
                <a:latin typeface="Arial"/>
                <a:ea typeface="Arial"/>
                <a:cs typeface="Arial"/>
                <a:sym typeface="Arial"/>
              </a:rPr>
              <a:t>WHITE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2B2B2B"/>
                </a:solidFill>
                <a:latin typeface="Arial"/>
                <a:ea typeface="Arial"/>
                <a:cs typeface="Arial"/>
                <a:sym typeface="Arial"/>
              </a:rPr>
              <a:t>#FFFFFF</a:t>
            </a:r>
            <a:endParaRPr sz="1400" b="0" i="0" u="none" strike="noStrike" cap="none">
              <a:solidFill>
                <a:srgbClr val="000000"/>
              </a:solidFill>
              <a:latin typeface="Arial"/>
              <a:ea typeface="Arial"/>
              <a:cs typeface="Arial"/>
              <a:sym typeface="Arial"/>
            </a:endParaRPr>
          </a:p>
        </p:txBody>
      </p:sp>
      <p:sp>
        <p:nvSpPr>
          <p:cNvPr id="106" name="Google Shape;106;p22"/>
          <p:cNvSpPr/>
          <p:nvPr/>
        </p:nvSpPr>
        <p:spPr>
          <a:xfrm>
            <a:off x="4741833" y="1211788"/>
            <a:ext cx="1184700" cy="662700"/>
          </a:xfrm>
          <a:prstGeom prst="rect">
            <a:avLst/>
          </a:prstGeom>
          <a:solidFill>
            <a:srgbClr val="AFDFE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LIGHT</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TEAL</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#AFDFE3</a:t>
            </a:r>
            <a:endParaRPr sz="1000" b="0" i="0" u="none" strike="noStrike" cap="none">
              <a:solidFill>
                <a:srgbClr val="000000"/>
              </a:solidFill>
              <a:latin typeface="Arial"/>
              <a:ea typeface="Arial"/>
              <a:cs typeface="Arial"/>
              <a:sym typeface="Arial"/>
            </a:endParaRPr>
          </a:p>
        </p:txBody>
      </p:sp>
      <p:sp>
        <p:nvSpPr>
          <p:cNvPr id="107" name="Google Shape;107;p22"/>
          <p:cNvSpPr/>
          <p:nvPr/>
        </p:nvSpPr>
        <p:spPr>
          <a:xfrm>
            <a:off x="5925734" y="1211037"/>
            <a:ext cx="1184700" cy="662700"/>
          </a:xfrm>
          <a:prstGeom prst="rect">
            <a:avLst/>
          </a:prstGeom>
          <a:solidFill>
            <a:srgbClr val="11C0D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95959"/>
              </a:buClr>
              <a:buSzPts val="1100"/>
              <a:buFont typeface="Arial"/>
              <a:buNone/>
            </a:pPr>
            <a:r>
              <a:rPr lang="en" sz="1000" b="1" i="0" u="none" strike="noStrike" cap="none">
                <a:solidFill>
                  <a:srgbClr val="FFFFFF"/>
                </a:solidFill>
                <a:latin typeface="Arial"/>
                <a:ea typeface="Arial"/>
                <a:cs typeface="Arial"/>
                <a:sym typeface="Arial"/>
              </a:rPr>
              <a:t>LULLABY BLUE</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#00BFDC</a:t>
            </a:r>
            <a:endParaRPr sz="1600" b="0" i="0" u="none" strike="noStrike" cap="none">
              <a:solidFill>
                <a:srgbClr val="000000"/>
              </a:solidFill>
              <a:latin typeface="Arial"/>
              <a:ea typeface="Arial"/>
              <a:cs typeface="Arial"/>
              <a:sym typeface="Arial"/>
            </a:endParaRPr>
          </a:p>
        </p:txBody>
      </p:sp>
      <p:sp>
        <p:nvSpPr>
          <p:cNvPr id="108" name="Google Shape;108;p22"/>
          <p:cNvSpPr/>
          <p:nvPr/>
        </p:nvSpPr>
        <p:spPr>
          <a:xfrm>
            <a:off x="1529297" y="2592816"/>
            <a:ext cx="1184700" cy="662700"/>
          </a:xfrm>
          <a:prstGeom prst="rect">
            <a:avLst/>
          </a:prstGeom>
          <a:solidFill>
            <a:srgbClr val="C9DA2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ELECTRIC LIME</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#C9DA2C</a:t>
            </a:r>
            <a:endParaRPr sz="1600"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09" name="Google Shape;109;p22"/>
          <p:cNvSpPr/>
          <p:nvPr/>
        </p:nvSpPr>
        <p:spPr>
          <a:xfrm>
            <a:off x="2713000" y="2592816"/>
            <a:ext cx="1184700" cy="662700"/>
          </a:xfrm>
          <a:prstGeom prst="rect">
            <a:avLst/>
          </a:prstGeom>
          <a:solidFill>
            <a:srgbClr val="009877"/>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EMERALD</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#00956E</a:t>
            </a:r>
            <a:endParaRPr sz="1600"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10" name="Google Shape;110;p22"/>
          <p:cNvSpPr/>
          <p:nvPr/>
        </p:nvSpPr>
        <p:spPr>
          <a:xfrm>
            <a:off x="3890923" y="2592816"/>
            <a:ext cx="1184700" cy="662700"/>
          </a:xfrm>
          <a:prstGeom prst="rect">
            <a:avLst/>
          </a:prstGeom>
          <a:solidFill>
            <a:srgbClr val="76BD2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FROG GREEN</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#76BD22</a:t>
            </a:r>
            <a:endParaRPr sz="1600"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11" name="Google Shape;111;p22"/>
          <p:cNvSpPr/>
          <p:nvPr/>
        </p:nvSpPr>
        <p:spPr>
          <a:xfrm>
            <a:off x="5077662" y="2592816"/>
            <a:ext cx="1184700" cy="662700"/>
          </a:xfrm>
          <a:prstGeom prst="rect">
            <a:avLst/>
          </a:prstGeom>
          <a:solidFill>
            <a:srgbClr val="D5215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POMEGRANATE</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#D52158</a:t>
            </a:r>
            <a:endParaRPr sz="1600"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12" name="Google Shape;112;p22"/>
          <p:cNvSpPr/>
          <p:nvPr/>
        </p:nvSpPr>
        <p:spPr>
          <a:xfrm>
            <a:off x="6261646" y="2592816"/>
            <a:ext cx="1184700" cy="662700"/>
          </a:xfrm>
          <a:prstGeom prst="rect">
            <a:avLst/>
          </a:prstGeom>
          <a:solidFill>
            <a:srgbClr val="FF9015"/>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TANGERINE</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#FF9015</a:t>
            </a:r>
            <a:endParaRPr sz="1600" b="0" i="0" u="none" strike="noStrike" cap="none">
              <a:solidFill>
                <a:srgbClr val="59595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113" name="Google Shape;113;p22"/>
          <p:cNvSpPr/>
          <p:nvPr/>
        </p:nvSpPr>
        <p:spPr>
          <a:xfrm>
            <a:off x="1537351" y="3911086"/>
            <a:ext cx="1183200" cy="540900"/>
          </a:xfrm>
          <a:prstGeom prst="rect">
            <a:avLst/>
          </a:prstGeom>
          <a:gradFill>
            <a:gsLst>
              <a:gs pos="0">
                <a:srgbClr val="006699"/>
              </a:gs>
              <a:gs pos="46000">
                <a:srgbClr val="0070C0"/>
              </a:gs>
              <a:gs pos="100000">
                <a:srgbClr val="0099CC"/>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5959"/>
              </a:buClr>
              <a:buSzPts val="800"/>
              <a:buFont typeface="Arial"/>
              <a:buNone/>
            </a:pPr>
            <a:r>
              <a:rPr lang="en" sz="800" b="1" i="0" u="none" strike="noStrike" cap="none">
                <a:solidFill>
                  <a:srgbClr val="FFFFFF"/>
                </a:solidFill>
                <a:latin typeface="Arial"/>
                <a:ea typeface="Arial"/>
                <a:cs typeface="Arial"/>
                <a:sym typeface="Arial"/>
              </a:rPr>
              <a:t>GRADIENT</a:t>
            </a:r>
            <a:br>
              <a:rPr lang="en" sz="800" b="1" i="0" u="none" strike="noStrike" cap="none">
                <a:solidFill>
                  <a:srgbClr val="FFFFFF"/>
                </a:solidFill>
                <a:latin typeface="Arial"/>
                <a:ea typeface="Arial"/>
                <a:cs typeface="Arial"/>
                <a:sym typeface="Arial"/>
              </a:rPr>
            </a:br>
            <a:r>
              <a:rPr lang="en" sz="800" b="1" i="0" u="none" strike="noStrike" cap="none">
                <a:solidFill>
                  <a:srgbClr val="FFFFFF"/>
                </a:solidFill>
                <a:latin typeface="Arial"/>
                <a:ea typeface="Arial"/>
                <a:cs typeface="Arial"/>
                <a:sym typeface="Arial"/>
              </a:rPr>
              <a:t>BLUE</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2"/>
          <p:cNvSpPr/>
          <p:nvPr/>
        </p:nvSpPr>
        <p:spPr>
          <a:xfrm>
            <a:off x="2720790" y="3911086"/>
            <a:ext cx="1183200" cy="540900"/>
          </a:xfrm>
          <a:prstGeom prst="rect">
            <a:avLst/>
          </a:prstGeom>
          <a:gradFill>
            <a:gsLst>
              <a:gs pos="0">
                <a:srgbClr val="99CC33"/>
              </a:gs>
              <a:gs pos="64000">
                <a:srgbClr val="0075C9"/>
              </a:gs>
              <a:gs pos="100000">
                <a:srgbClr val="0070C0"/>
              </a:gs>
            </a:gsLst>
            <a:lin ang="269863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95959"/>
              </a:buClr>
              <a:buSzPts val="800"/>
              <a:buFont typeface="Arial"/>
              <a:buNone/>
            </a:pPr>
            <a:r>
              <a:rPr lang="en" sz="800" b="1" i="0" u="none" strike="noStrike" cap="none">
                <a:solidFill>
                  <a:srgbClr val="FFFFFF"/>
                </a:solidFill>
                <a:latin typeface="Arial"/>
                <a:ea typeface="Arial"/>
                <a:cs typeface="Arial"/>
                <a:sym typeface="Arial"/>
              </a:rPr>
              <a:t>GRADIENT</a:t>
            </a:r>
            <a:br>
              <a:rPr lang="en" sz="800" b="1" i="0" u="none" strike="noStrike" cap="none">
                <a:solidFill>
                  <a:srgbClr val="FFFFFF"/>
                </a:solidFill>
                <a:latin typeface="Arial"/>
                <a:ea typeface="Arial"/>
                <a:cs typeface="Arial"/>
                <a:sym typeface="Arial"/>
              </a:rPr>
            </a:br>
            <a:r>
              <a:rPr lang="en" sz="800" b="1" i="0" u="none" strike="noStrike" cap="none">
                <a:solidFill>
                  <a:srgbClr val="FFFFFF"/>
                </a:solidFill>
                <a:latin typeface="Arial"/>
                <a:ea typeface="Arial"/>
                <a:cs typeface="Arial"/>
                <a:sym typeface="Arial"/>
              </a:rPr>
              <a:t>BLUE/GREEN</a:t>
            </a:r>
            <a:endParaRPr sz="14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2"/>
          <p:cNvSpPr txBox="1"/>
          <p:nvPr/>
        </p:nvSpPr>
        <p:spPr>
          <a:xfrm>
            <a:off x="127350" y="1358506"/>
            <a:ext cx="9204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rgbClr val="58595B"/>
                </a:solidFill>
                <a:latin typeface="Arial"/>
                <a:ea typeface="Arial"/>
                <a:cs typeface="Arial"/>
                <a:sym typeface="Arial"/>
              </a:rPr>
              <a:t>PRIMARY</a:t>
            </a:r>
            <a:endParaRPr sz="1000" b="0" i="0" u="none" strike="noStrike" cap="none">
              <a:solidFill>
                <a:srgbClr val="00A5AD"/>
              </a:solidFill>
              <a:latin typeface="Arial"/>
              <a:ea typeface="Arial"/>
              <a:cs typeface="Arial"/>
              <a:sym typeface="Arial"/>
            </a:endParaRPr>
          </a:p>
        </p:txBody>
      </p:sp>
      <p:sp>
        <p:nvSpPr>
          <p:cNvPr id="116" name="Google Shape;116;p22"/>
          <p:cNvSpPr txBox="1"/>
          <p:nvPr/>
        </p:nvSpPr>
        <p:spPr>
          <a:xfrm>
            <a:off x="170400" y="2789125"/>
            <a:ext cx="12594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rgbClr val="58595B"/>
                </a:solidFill>
                <a:latin typeface="Arial"/>
                <a:ea typeface="Arial"/>
                <a:cs typeface="Arial"/>
                <a:sym typeface="Arial"/>
              </a:rPr>
              <a:t>SECONDARY</a:t>
            </a:r>
            <a:endParaRPr sz="1000" b="0" i="0" u="none" strike="noStrike" cap="none">
              <a:solidFill>
                <a:srgbClr val="00A5AD"/>
              </a:solidFill>
              <a:latin typeface="Arial"/>
              <a:ea typeface="Arial"/>
              <a:cs typeface="Arial"/>
              <a:sym typeface="Arial"/>
            </a:endParaRPr>
          </a:p>
        </p:txBody>
      </p:sp>
      <p:sp>
        <p:nvSpPr>
          <p:cNvPr id="117" name="Google Shape;117;p22"/>
          <p:cNvSpPr txBox="1"/>
          <p:nvPr/>
        </p:nvSpPr>
        <p:spPr>
          <a:xfrm>
            <a:off x="4842000" y="4402375"/>
            <a:ext cx="13161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rgbClr val="58595B"/>
                </a:solidFill>
                <a:latin typeface="Arial"/>
                <a:ea typeface="Arial"/>
                <a:cs typeface="Arial"/>
                <a:sym typeface="Arial"/>
              </a:rPr>
              <a:t>NEUTRALS</a:t>
            </a:r>
            <a:endParaRPr sz="1000" b="0" i="0" u="none" strike="noStrike" cap="none">
              <a:solidFill>
                <a:srgbClr val="00A5AD"/>
              </a:solidFill>
              <a:latin typeface="Arial"/>
              <a:ea typeface="Arial"/>
              <a:cs typeface="Arial"/>
              <a:sym typeface="Arial"/>
            </a:endParaRPr>
          </a:p>
        </p:txBody>
      </p:sp>
      <p:sp>
        <p:nvSpPr>
          <p:cNvPr id="118" name="Google Shape;118;p22"/>
          <p:cNvSpPr txBox="1"/>
          <p:nvPr/>
        </p:nvSpPr>
        <p:spPr>
          <a:xfrm>
            <a:off x="2228225" y="4402375"/>
            <a:ext cx="11214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 sz="1200" b="0" i="0" u="none" strike="noStrike" cap="none">
                <a:solidFill>
                  <a:srgbClr val="58595B"/>
                </a:solidFill>
                <a:latin typeface="Arial"/>
                <a:ea typeface="Arial"/>
                <a:cs typeface="Arial"/>
                <a:sym typeface="Arial"/>
              </a:rPr>
              <a:t>GRADIENTS</a:t>
            </a:r>
            <a:endParaRPr sz="1000" b="0" i="0" u="none" strike="noStrike" cap="none">
              <a:solidFill>
                <a:srgbClr val="00A5AD"/>
              </a:solidFill>
              <a:latin typeface="Arial"/>
              <a:ea typeface="Arial"/>
              <a:cs typeface="Arial"/>
              <a:sym typeface="Arial"/>
            </a:endParaRPr>
          </a:p>
        </p:txBody>
      </p:sp>
      <p:sp>
        <p:nvSpPr>
          <p:cNvPr id="119" name="Google Shape;119;p22"/>
          <p:cNvSpPr txBox="1"/>
          <p:nvPr/>
        </p:nvSpPr>
        <p:spPr>
          <a:xfrm>
            <a:off x="2361900" y="1879363"/>
            <a:ext cx="12012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81/12/1/0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0/153/204</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2995</a:t>
            </a:r>
            <a:endParaRPr sz="800" b="0" i="0" u="none" strike="noStrike" cap="none">
              <a:solidFill>
                <a:srgbClr val="58595B"/>
              </a:solidFill>
              <a:latin typeface="Arial"/>
              <a:ea typeface="Arial"/>
              <a:cs typeface="Arial"/>
              <a:sym typeface="Arial"/>
            </a:endParaRPr>
          </a:p>
        </p:txBody>
      </p:sp>
      <p:sp>
        <p:nvSpPr>
          <p:cNvPr id="120" name="Google Shape;120;p22"/>
          <p:cNvSpPr txBox="1"/>
          <p:nvPr/>
        </p:nvSpPr>
        <p:spPr>
          <a:xfrm>
            <a:off x="3554525" y="1879363"/>
            <a:ext cx="12012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96/95/0/0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51/51/153</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2736</a:t>
            </a:r>
            <a:endParaRPr sz="800" b="0" i="0" u="none" strike="noStrike" cap="none">
              <a:solidFill>
                <a:srgbClr val="58595B"/>
              </a:solidFill>
              <a:latin typeface="Arial"/>
              <a:ea typeface="Arial"/>
              <a:cs typeface="Arial"/>
              <a:sym typeface="Arial"/>
            </a:endParaRPr>
          </a:p>
        </p:txBody>
      </p:sp>
      <p:sp>
        <p:nvSpPr>
          <p:cNvPr id="121" name="Google Shape;121;p22"/>
          <p:cNvSpPr txBox="1"/>
          <p:nvPr/>
        </p:nvSpPr>
        <p:spPr>
          <a:xfrm>
            <a:off x="4749575" y="1882213"/>
            <a:ext cx="11817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30/0/12/0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175/223/225</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317</a:t>
            </a:r>
            <a:endParaRPr sz="800" b="0" i="0" u="none" strike="noStrike" cap="none">
              <a:solidFill>
                <a:srgbClr val="58595B"/>
              </a:solidFill>
              <a:latin typeface="Arial"/>
              <a:ea typeface="Arial"/>
              <a:cs typeface="Arial"/>
              <a:sym typeface="Arial"/>
            </a:endParaRPr>
          </a:p>
        </p:txBody>
      </p:sp>
      <p:sp>
        <p:nvSpPr>
          <p:cNvPr id="122" name="Google Shape;122;p22"/>
          <p:cNvSpPr txBox="1"/>
          <p:nvPr/>
        </p:nvSpPr>
        <p:spPr>
          <a:xfrm>
            <a:off x="7135750" y="1882213"/>
            <a:ext cx="11487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64/0/26/0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51/204/204</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3252</a:t>
            </a:r>
            <a:endParaRPr sz="800" b="0" i="0" u="none" strike="noStrike" cap="none">
              <a:solidFill>
                <a:srgbClr val="58595B"/>
              </a:solidFill>
              <a:latin typeface="Arial"/>
              <a:ea typeface="Arial"/>
              <a:cs typeface="Arial"/>
              <a:sym typeface="Arial"/>
            </a:endParaRPr>
          </a:p>
        </p:txBody>
      </p:sp>
      <p:sp>
        <p:nvSpPr>
          <p:cNvPr id="123" name="Google Shape;123;p22"/>
          <p:cNvSpPr txBox="1"/>
          <p:nvPr/>
        </p:nvSpPr>
        <p:spPr>
          <a:xfrm>
            <a:off x="1185325" y="1879363"/>
            <a:ext cx="12012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100/69/24/7</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0/85/135</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7692</a:t>
            </a:r>
            <a:endParaRPr sz="800" b="0" i="0" u="none" strike="noStrike" cap="none">
              <a:solidFill>
                <a:srgbClr val="58595B"/>
              </a:solidFill>
              <a:latin typeface="Arial"/>
              <a:ea typeface="Arial"/>
              <a:cs typeface="Arial"/>
              <a:sym typeface="Arial"/>
            </a:endParaRPr>
          </a:p>
        </p:txBody>
      </p:sp>
      <p:sp>
        <p:nvSpPr>
          <p:cNvPr id="124" name="Google Shape;124;p22"/>
          <p:cNvSpPr txBox="1"/>
          <p:nvPr/>
        </p:nvSpPr>
        <p:spPr>
          <a:xfrm>
            <a:off x="5959163" y="1882213"/>
            <a:ext cx="1148700" cy="554100"/>
          </a:xfrm>
          <a:prstGeom prst="rect">
            <a:avLst/>
          </a:prstGeom>
          <a:noFill/>
          <a:ln>
            <a:noFill/>
          </a:ln>
        </p:spPr>
        <p:txBody>
          <a:bodyPr spcFirstLastPara="1" wrap="square" lIns="0"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70/0/12/0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0/191/221</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311</a:t>
            </a:r>
            <a:endParaRPr sz="800" b="0" i="0" u="none" strike="noStrike" cap="none">
              <a:solidFill>
                <a:srgbClr val="58595B"/>
              </a:solidFill>
              <a:latin typeface="Arial"/>
              <a:ea typeface="Arial"/>
              <a:cs typeface="Arial"/>
              <a:sym typeface="Arial"/>
            </a:endParaRPr>
          </a:p>
        </p:txBody>
      </p:sp>
      <p:sp>
        <p:nvSpPr>
          <p:cNvPr id="125" name="Google Shape;125;p22"/>
          <p:cNvSpPr txBox="1"/>
          <p:nvPr/>
        </p:nvSpPr>
        <p:spPr>
          <a:xfrm>
            <a:off x="1537359" y="3310875"/>
            <a:ext cx="1277400" cy="461700"/>
          </a:xfrm>
          <a:prstGeom prst="rect">
            <a:avLst/>
          </a:prstGeom>
          <a:noFill/>
          <a:ln>
            <a:noFill/>
          </a:ln>
        </p:spPr>
        <p:txBody>
          <a:bodyPr spcFirstLastPara="1" wrap="square" lIns="0" tIns="0"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25/0/100/0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205/222/0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389</a:t>
            </a:r>
            <a:endParaRPr sz="800" b="0" i="0" u="none" strike="noStrike" cap="none">
              <a:solidFill>
                <a:srgbClr val="58595B"/>
              </a:solidFill>
              <a:latin typeface="Arial"/>
              <a:ea typeface="Arial"/>
              <a:cs typeface="Arial"/>
              <a:sym typeface="Arial"/>
            </a:endParaRPr>
          </a:p>
        </p:txBody>
      </p:sp>
      <p:sp>
        <p:nvSpPr>
          <p:cNvPr id="126" name="Google Shape;126;p22"/>
          <p:cNvSpPr txBox="1"/>
          <p:nvPr/>
        </p:nvSpPr>
        <p:spPr>
          <a:xfrm>
            <a:off x="5087575" y="3276475"/>
            <a:ext cx="1277400" cy="461700"/>
          </a:xfrm>
          <a:prstGeom prst="rect">
            <a:avLst/>
          </a:prstGeom>
          <a:noFill/>
          <a:ln>
            <a:noFill/>
          </a:ln>
        </p:spPr>
        <p:txBody>
          <a:bodyPr spcFirstLastPara="1" wrap="square" lIns="0" tIns="0"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10/98/52/2</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213/33/88</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1925</a:t>
            </a:r>
            <a:endParaRPr sz="800" b="0" i="0" u="none" strike="noStrike" cap="none">
              <a:solidFill>
                <a:srgbClr val="58595B"/>
              </a:solidFill>
              <a:latin typeface="Arial"/>
              <a:ea typeface="Arial"/>
              <a:cs typeface="Arial"/>
              <a:sym typeface="Arial"/>
            </a:endParaRPr>
          </a:p>
        </p:txBody>
      </p:sp>
      <p:sp>
        <p:nvSpPr>
          <p:cNvPr id="127" name="Google Shape;127;p22"/>
          <p:cNvSpPr txBox="1"/>
          <p:nvPr/>
        </p:nvSpPr>
        <p:spPr>
          <a:xfrm>
            <a:off x="2720800" y="3290811"/>
            <a:ext cx="1277400" cy="461700"/>
          </a:xfrm>
          <a:prstGeom prst="rect">
            <a:avLst/>
          </a:prstGeom>
          <a:noFill/>
          <a:ln>
            <a:noFill/>
          </a:ln>
        </p:spPr>
        <p:txBody>
          <a:bodyPr spcFirstLastPara="1" wrap="square" lIns="0" tIns="0"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93/17/72/3</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0/152/119</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3278</a:t>
            </a:r>
            <a:endParaRPr sz="800" b="0" i="0" u="none" strike="noStrike" cap="none">
              <a:solidFill>
                <a:srgbClr val="58595B"/>
              </a:solidFill>
              <a:latin typeface="Arial"/>
              <a:ea typeface="Arial"/>
              <a:cs typeface="Arial"/>
              <a:sym typeface="Arial"/>
            </a:endParaRPr>
          </a:p>
        </p:txBody>
      </p:sp>
      <p:sp>
        <p:nvSpPr>
          <p:cNvPr id="128" name="Google Shape;128;p22"/>
          <p:cNvSpPr txBox="1"/>
          <p:nvPr/>
        </p:nvSpPr>
        <p:spPr>
          <a:xfrm>
            <a:off x="3933200" y="3287738"/>
            <a:ext cx="1277400" cy="461700"/>
          </a:xfrm>
          <a:prstGeom prst="rect">
            <a:avLst/>
          </a:prstGeom>
          <a:noFill/>
          <a:ln>
            <a:noFill/>
          </a:ln>
        </p:spPr>
        <p:txBody>
          <a:bodyPr spcFirstLastPara="1" wrap="square" lIns="0" tIns="0"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59/2/100/0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118/188/33</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368</a:t>
            </a:r>
            <a:endParaRPr sz="800" b="0" i="0" u="none" strike="noStrike" cap="none">
              <a:solidFill>
                <a:srgbClr val="58595B"/>
              </a:solidFill>
              <a:latin typeface="Arial"/>
              <a:ea typeface="Arial"/>
              <a:cs typeface="Arial"/>
              <a:sym typeface="Arial"/>
            </a:endParaRPr>
          </a:p>
        </p:txBody>
      </p:sp>
      <p:sp>
        <p:nvSpPr>
          <p:cNvPr id="129" name="Google Shape;129;p22"/>
          <p:cNvSpPr txBox="1"/>
          <p:nvPr/>
        </p:nvSpPr>
        <p:spPr>
          <a:xfrm>
            <a:off x="6262350" y="3310875"/>
            <a:ext cx="1277400" cy="461700"/>
          </a:xfrm>
          <a:prstGeom prst="rect">
            <a:avLst/>
          </a:prstGeom>
          <a:noFill/>
          <a:ln>
            <a:noFill/>
          </a:ln>
        </p:spPr>
        <p:txBody>
          <a:bodyPr spcFirstLastPara="1" wrap="square" lIns="0" tIns="0"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CMYK:</a:t>
            </a:r>
            <a:r>
              <a:rPr lang="en" sz="800" b="0" i="0" u="none" strike="noStrike" cap="none">
                <a:solidFill>
                  <a:srgbClr val="58595B"/>
                </a:solidFill>
                <a:latin typeface="Arial"/>
                <a:ea typeface="Arial"/>
                <a:cs typeface="Arial"/>
                <a:sym typeface="Arial"/>
              </a:rPr>
              <a:t> 0/54/95/0</a:t>
            </a:r>
            <a:endParaRPr sz="800" b="0" i="0" u="none" strike="noStrike" cap="none">
              <a:solidFill>
                <a:srgbClr val="58595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58595B"/>
                </a:solidFill>
                <a:latin typeface="Arial"/>
                <a:ea typeface="Arial"/>
                <a:cs typeface="Arial"/>
                <a:sym typeface="Arial"/>
              </a:rPr>
              <a:t>RGB:</a:t>
            </a:r>
            <a:r>
              <a:rPr lang="en" sz="800" b="0" i="0" u="none" strike="noStrike" cap="none">
                <a:solidFill>
                  <a:srgbClr val="58595B"/>
                </a:solidFill>
                <a:latin typeface="Arial"/>
                <a:ea typeface="Arial"/>
                <a:cs typeface="Arial"/>
                <a:sym typeface="Arial"/>
              </a:rPr>
              <a:t> 255/144/21</a:t>
            </a:r>
            <a:br>
              <a:rPr lang="en" sz="800" b="0" i="0" u="none" strike="noStrike" cap="none">
                <a:solidFill>
                  <a:srgbClr val="58595B"/>
                </a:solidFill>
                <a:latin typeface="Arial"/>
                <a:ea typeface="Arial"/>
                <a:cs typeface="Arial"/>
                <a:sym typeface="Arial"/>
              </a:rPr>
            </a:br>
            <a:r>
              <a:rPr lang="en" sz="800" b="1" i="0" u="none" strike="noStrike" cap="none">
                <a:solidFill>
                  <a:srgbClr val="58595B"/>
                </a:solidFill>
                <a:latin typeface="Arial"/>
                <a:ea typeface="Arial"/>
                <a:cs typeface="Arial"/>
                <a:sym typeface="Arial"/>
              </a:rPr>
              <a:t>Pantone: </a:t>
            </a:r>
            <a:r>
              <a:rPr lang="en" sz="800" b="0" i="0" u="none" strike="noStrike" cap="none">
                <a:solidFill>
                  <a:srgbClr val="58595B"/>
                </a:solidFill>
                <a:latin typeface="Arial"/>
                <a:ea typeface="Arial"/>
                <a:cs typeface="Arial"/>
                <a:sym typeface="Arial"/>
              </a:rPr>
              <a:t>1495</a:t>
            </a:r>
            <a:endParaRPr sz="800" b="0" i="0" u="none" strike="noStrike" cap="none">
              <a:solidFill>
                <a:srgbClr val="58595B"/>
              </a:solidFill>
              <a:latin typeface="Arial"/>
              <a:ea typeface="Arial"/>
              <a:cs typeface="Arial"/>
              <a:sym typeface="Arial"/>
            </a:endParaRPr>
          </a:p>
        </p:txBody>
      </p:sp>
      <p:sp>
        <p:nvSpPr>
          <p:cNvPr id="130" name="Google Shape;130;p22"/>
          <p:cNvSpPr/>
          <p:nvPr/>
        </p:nvSpPr>
        <p:spPr>
          <a:xfrm>
            <a:off x="3554536" y="1211812"/>
            <a:ext cx="1184700" cy="662700"/>
          </a:xfrm>
          <a:prstGeom prst="rect">
            <a:avLst/>
          </a:prstGeom>
          <a:solidFill>
            <a:srgbClr val="333399"/>
          </a:solidFill>
          <a:ln>
            <a:noFill/>
          </a:ln>
        </p:spPr>
        <p:txBody>
          <a:bodyPr spcFirstLastPara="1" wrap="square" lIns="91425" tIns="91425"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BLUEBERRY</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#333399</a:t>
            </a:r>
            <a:endParaRPr sz="1000" b="0" i="0" u="none" strike="noStrike" cap="none">
              <a:solidFill>
                <a:srgbClr val="000000"/>
              </a:solidFill>
              <a:latin typeface="Arial"/>
              <a:ea typeface="Arial"/>
              <a:cs typeface="Arial"/>
              <a:sym typeface="Arial"/>
            </a:endParaRPr>
          </a:p>
        </p:txBody>
      </p:sp>
      <p:sp>
        <p:nvSpPr>
          <p:cNvPr id="131" name="Google Shape;131;p22"/>
          <p:cNvSpPr/>
          <p:nvPr/>
        </p:nvSpPr>
        <p:spPr>
          <a:xfrm>
            <a:off x="7111517" y="1211800"/>
            <a:ext cx="1184700" cy="662700"/>
          </a:xfrm>
          <a:prstGeom prst="rect">
            <a:avLst/>
          </a:prstGeom>
          <a:solidFill>
            <a:srgbClr val="33CCCC"/>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TEAL</a:t>
            </a:r>
            <a:br>
              <a:rPr lang="en" sz="1000" b="1" i="0" u="none" strike="noStrike" cap="none">
                <a:solidFill>
                  <a:srgbClr val="FFFFFF"/>
                </a:solidFill>
                <a:latin typeface="Arial"/>
                <a:ea typeface="Arial"/>
                <a:cs typeface="Arial"/>
                <a:sym typeface="Arial"/>
              </a:rPr>
            </a:br>
            <a:r>
              <a:rPr lang="en" sz="1000" b="1" i="0" u="none" strike="noStrike" cap="none">
                <a:solidFill>
                  <a:srgbClr val="FFFFFF"/>
                </a:solidFill>
                <a:latin typeface="Arial"/>
                <a:ea typeface="Arial"/>
                <a:cs typeface="Arial"/>
                <a:sym typeface="Arial"/>
              </a:rPr>
              <a:t>#33CCCC</a:t>
            </a:r>
            <a:endParaRPr sz="1000" b="0" i="0" u="none" strike="noStrike" cap="none">
              <a:solidFill>
                <a:srgbClr val="000000"/>
              </a:solidFill>
              <a:latin typeface="Arial"/>
              <a:ea typeface="Arial"/>
              <a:cs typeface="Arial"/>
              <a:sym typeface="Arial"/>
            </a:endParaRPr>
          </a:p>
        </p:txBody>
      </p:sp>
      <p:sp>
        <p:nvSpPr>
          <p:cNvPr id="132" name="Google Shape;132;p22"/>
          <p:cNvSpPr txBox="1"/>
          <p:nvPr/>
        </p:nvSpPr>
        <p:spPr>
          <a:xfrm>
            <a:off x="390700" y="310925"/>
            <a:ext cx="1756200" cy="3273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 sz="2000" b="1" i="0" u="none" strike="noStrike" cap="none">
                <a:solidFill>
                  <a:srgbClr val="434343"/>
                </a:solidFill>
                <a:latin typeface="Arial"/>
                <a:ea typeface="Arial"/>
                <a:cs typeface="Arial"/>
                <a:sym typeface="Arial"/>
              </a:rPr>
              <a:t>Color Palette</a:t>
            </a:r>
            <a:endParaRPr sz="2000" b="1" i="0" u="none" strike="noStrike" cap="none">
              <a:solidFill>
                <a:srgbClr val="434343"/>
              </a:solidFill>
              <a:latin typeface="Arial"/>
              <a:ea typeface="Arial"/>
              <a:cs typeface="Arial"/>
              <a:sym typeface="Arial"/>
            </a:endParaRPr>
          </a:p>
        </p:txBody>
      </p:sp>
    </p:spTree>
    <p:extLst>
      <p:ext uri="{BB962C8B-B14F-4D97-AF65-F5344CB8AC3E}">
        <p14:creationId xmlns:p14="http://schemas.microsoft.com/office/powerpoint/2010/main" val="1799879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1CB9AB-F896-F94F-95BE-1435B04EDF39}" type="slidenum">
              <a:rPr lang="en-US" smtClean="0"/>
              <a:pPr>
                <a:defRPr/>
              </a:pPr>
              <a:t>‹#›</a:t>
            </a:fld>
            <a:endParaRPr lang="en-US"/>
          </a:p>
        </p:txBody>
      </p:sp>
    </p:spTree>
    <p:extLst>
      <p:ext uri="{BB962C8B-B14F-4D97-AF65-F5344CB8AC3E}">
        <p14:creationId xmlns:p14="http://schemas.microsoft.com/office/powerpoint/2010/main" val="2058842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DC0F23-B49A-C947-AEAC-83C913DDA35F}" type="slidenum">
              <a:rPr lang="en-US" smtClean="0"/>
              <a:pPr>
                <a:defRPr/>
              </a:pPr>
              <a:t>‹#›</a:t>
            </a:fld>
            <a:endParaRPr lang="en-US"/>
          </a:p>
        </p:txBody>
      </p:sp>
    </p:spTree>
    <p:extLst>
      <p:ext uri="{BB962C8B-B14F-4D97-AF65-F5344CB8AC3E}">
        <p14:creationId xmlns:p14="http://schemas.microsoft.com/office/powerpoint/2010/main" val="1545624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931E339-890A-A549-8F88-311E08EB25D1}" type="slidenum">
              <a:rPr lang="en-US" smtClean="0"/>
              <a:pPr>
                <a:defRPr/>
              </a:pPr>
              <a:t>‹#›</a:t>
            </a:fld>
            <a:endParaRPr lang="en-US"/>
          </a:p>
        </p:txBody>
      </p:sp>
    </p:spTree>
    <p:extLst>
      <p:ext uri="{BB962C8B-B14F-4D97-AF65-F5344CB8AC3E}">
        <p14:creationId xmlns:p14="http://schemas.microsoft.com/office/powerpoint/2010/main" val="3312084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1FE378A-C521-6348-9AC0-85D3E0AFCD27}" type="slidenum">
              <a:rPr lang="en-US" smtClean="0"/>
              <a:pPr>
                <a:defRPr/>
              </a:pPr>
              <a:t>‹#›</a:t>
            </a:fld>
            <a:endParaRPr lang="en-US"/>
          </a:p>
        </p:txBody>
      </p:sp>
    </p:spTree>
    <p:extLst>
      <p:ext uri="{BB962C8B-B14F-4D97-AF65-F5344CB8AC3E}">
        <p14:creationId xmlns:p14="http://schemas.microsoft.com/office/powerpoint/2010/main" val="697271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5992A14-EF95-FF4E-B6A9-197A2F84F778}" type="slidenum">
              <a:rPr lang="en-US" smtClean="0"/>
              <a:pPr>
                <a:defRPr/>
              </a:pPr>
              <a:t>‹#›</a:t>
            </a:fld>
            <a:endParaRPr lang="en-US"/>
          </a:p>
        </p:txBody>
      </p:sp>
    </p:spTree>
    <p:extLst>
      <p:ext uri="{BB962C8B-B14F-4D97-AF65-F5344CB8AC3E}">
        <p14:creationId xmlns:p14="http://schemas.microsoft.com/office/powerpoint/2010/main" val="3293313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0E290F7-B437-3440-8A81-697157572415}" type="slidenum">
              <a:rPr lang="en-US" smtClean="0"/>
              <a:pPr>
                <a:defRPr/>
              </a:pPr>
              <a:t>‹#›</a:t>
            </a:fld>
            <a:endParaRPr lang="en-US"/>
          </a:p>
        </p:txBody>
      </p:sp>
    </p:spTree>
    <p:extLst>
      <p:ext uri="{BB962C8B-B14F-4D97-AF65-F5344CB8AC3E}">
        <p14:creationId xmlns:p14="http://schemas.microsoft.com/office/powerpoint/2010/main" val="2776502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8AA0C0-B63F-B748-95F8-3E53DF34DEAA}" type="slidenum">
              <a:rPr lang="en-US" smtClean="0"/>
              <a:pPr>
                <a:defRPr/>
              </a:pPr>
              <a:t>‹#›</a:t>
            </a:fld>
            <a:endParaRPr lang="en-US"/>
          </a:p>
        </p:txBody>
      </p:sp>
    </p:spTree>
    <p:extLst>
      <p:ext uri="{BB962C8B-B14F-4D97-AF65-F5344CB8AC3E}">
        <p14:creationId xmlns:p14="http://schemas.microsoft.com/office/powerpoint/2010/main" val="369866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SL Cover Older Student" preserve="1">
  <p:cSld name="VSL Cover Older Student">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420675" y="3025168"/>
            <a:ext cx="3284400" cy="17574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000"/>
              <a:buFont typeface="Arial"/>
              <a:buNone/>
              <a:defRPr sz="30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5" name="Google Shape;15;p3"/>
          <p:cNvPicPr preferRelativeResize="0"/>
          <p:nvPr/>
        </p:nvPicPr>
        <p:blipFill>
          <a:blip r:embed="rId3">
            <a:alphaModFix/>
          </a:blip>
          <a:stretch>
            <a:fillRect/>
          </a:stretch>
        </p:blipFill>
        <p:spPr>
          <a:xfrm>
            <a:off x="7106502" y="333274"/>
            <a:ext cx="1657537" cy="377150"/>
          </a:xfrm>
          <a:prstGeom prst="rect">
            <a:avLst/>
          </a:prstGeom>
          <a:noFill/>
          <a:ln>
            <a:noFill/>
          </a:ln>
        </p:spPr>
      </p:pic>
    </p:spTree>
    <p:extLst>
      <p:ext uri="{BB962C8B-B14F-4D97-AF65-F5344CB8AC3E}">
        <p14:creationId xmlns:p14="http://schemas.microsoft.com/office/powerpoint/2010/main" val="521933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FF6107-1329-864D-8104-E6B4F5B7696D}" type="slidenum">
              <a:rPr lang="en-US" smtClean="0"/>
              <a:pPr>
                <a:defRPr/>
              </a:pPr>
              <a:t>‹#›</a:t>
            </a:fld>
            <a:endParaRPr lang="en-US"/>
          </a:p>
        </p:txBody>
      </p:sp>
    </p:spTree>
    <p:extLst>
      <p:ext uri="{BB962C8B-B14F-4D97-AF65-F5344CB8AC3E}">
        <p14:creationId xmlns:p14="http://schemas.microsoft.com/office/powerpoint/2010/main" val="57103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00E972-EA06-FD4A-A571-F71D388EF5BE}" type="slidenum">
              <a:rPr lang="en-US" smtClean="0"/>
              <a:pPr>
                <a:defRPr/>
              </a:pPr>
              <a:t>‹#›</a:t>
            </a:fld>
            <a:endParaRPr lang="en-US"/>
          </a:p>
        </p:txBody>
      </p:sp>
    </p:spTree>
    <p:extLst>
      <p:ext uri="{BB962C8B-B14F-4D97-AF65-F5344CB8AC3E}">
        <p14:creationId xmlns:p14="http://schemas.microsoft.com/office/powerpoint/2010/main" val="1138942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D3379D-A395-B442-8624-BF470AA4F6F8}" type="slidenum">
              <a:rPr lang="en-US" smtClean="0"/>
              <a:pPr>
                <a:defRPr/>
              </a:pPr>
              <a:t>‹#›</a:t>
            </a:fld>
            <a:endParaRPr lang="en-US"/>
          </a:p>
        </p:txBody>
      </p:sp>
    </p:spTree>
    <p:extLst>
      <p:ext uri="{BB962C8B-B14F-4D97-AF65-F5344CB8AC3E}">
        <p14:creationId xmlns:p14="http://schemas.microsoft.com/office/powerpoint/2010/main" val="69153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9" y="463154"/>
            <a:ext cx="7793037" cy="857250"/>
          </a:xfrm>
        </p:spPr>
        <p:txBody>
          <a:bodyPr/>
          <a:lstStyle/>
          <a:p>
            <a:r>
              <a:rPr lang="en-US"/>
              <a:t>Click to edit Master title style</a:t>
            </a:r>
          </a:p>
        </p:txBody>
      </p:sp>
      <p:sp>
        <p:nvSpPr>
          <p:cNvPr id="3" name="Table Placeholder 2"/>
          <p:cNvSpPr>
            <a:spLocks noGrp="1"/>
          </p:cNvSpPr>
          <p:nvPr>
            <p:ph type="tbl" idx="1"/>
          </p:nvPr>
        </p:nvSpPr>
        <p:spPr>
          <a:xfrm>
            <a:off x="1182688" y="1513285"/>
            <a:ext cx="7772400" cy="30861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18C8D68-8D75-284F-9BA8-19CE24E529D2}" type="slidenum">
              <a:rPr lang="en-US"/>
              <a:pPr>
                <a:defRPr/>
              </a:pPr>
              <a:t>‹#›</a:t>
            </a:fld>
            <a:endParaRPr lang="en-US"/>
          </a:p>
        </p:txBody>
      </p:sp>
    </p:spTree>
    <p:extLst>
      <p:ext uri="{BB962C8B-B14F-4D97-AF65-F5344CB8AC3E}">
        <p14:creationId xmlns:p14="http://schemas.microsoft.com/office/powerpoint/2010/main" val="37856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SL Cover Teacher Student" preserve="1">
  <p:cSld name="VSL Cover Teacher Studen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71325" y="1826868"/>
            <a:ext cx="3284400" cy="17574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005587"/>
              </a:buClr>
              <a:buSzPts val="3000"/>
              <a:buFont typeface="Arial"/>
              <a:buNone/>
              <a:defRPr sz="3000" b="1" i="0" u="none" strike="noStrike" cap="none">
                <a:solidFill>
                  <a:srgbClr val="005587"/>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8" name="Google Shape;18;p4"/>
          <p:cNvPicPr preferRelativeResize="0"/>
          <p:nvPr/>
        </p:nvPicPr>
        <p:blipFill rotWithShape="1">
          <a:blip r:embed="rId3">
            <a:alphaModFix/>
          </a:blip>
          <a:srcRect l="39" r="29"/>
          <a:stretch/>
        </p:blipFill>
        <p:spPr>
          <a:xfrm>
            <a:off x="571324" y="4413375"/>
            <a:ext cx="1591501" cy="377151"/>
          </a:xfrm>
          <a:prstGeom prst="rect">
            <a:avLst/>
          </a:prstGeom>
          <a:noFill/>
          <a:ln>
            <a:noFill/>
          </a:ln>
        </p:spPr>
      </p:pic>
      <p:pic>
        <p:nvPicPr>
          <p:cNvPr id="19" name="Google Shape;19;p4"/>
          <p:cNvPicPr preferRelativeResize="0"/>
          <p:nvPr/>
        </p:nvPicPr>
        <p:blipFill rotWithShape="1">
          <a:blip r:embed="rId3">
            <a:alphaModFix/>
          </a:blip>
          <a:srcRect l="39" r="29"/>
          <a:stretch/>
        </p:blipFill>
        <p:spPr>
          <a:xfrm>
            <a:off x="571324" y="4413375"/>
            <a:ext cx="1591501" cy="377151"/>
          </a:xfrm>
          <a:prstGeom prst="rect">
            <a:avLst/>
          </a:prstGeom>
          <a:noFill/>
          <a:ln>
            <a:noFill/>
          </a:ln>
        </p:spPr>
      </p:pic>
    </p:spTree>
    <p:extLst>
      <p:ext uri="{BB962C8B-B14F-4D97-AF65-F5344CB8AC3E}">
        <p14:creationId xmlns:p14="http://schemas.microsoft.com/office/powerpoint/2010/main" val="23868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SL Cover Teacher Student 1" preserve="1">
  <p:cSld name="VSL Cover Teacher Student 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06425" y="2766318"/>
            <a:ext cx="3284400" cy="17574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2" name="Google Shape;22;p5"/>
          <p:cNvPicPr preferRelativeResize="0"/>
          <p:nvPr/>
        </p:nvPicPr>
        <p:blipFill>
          <a:blip r:embed="rId3">
            <a:alphaModFix/>
          </a:blip>
          <a:stretch>
            <a:fillRect/>
          </a:stretch>
        </p:blipFill>
        <p:spPr>
          <a:xfrm>
            <a:off x="482625" y="450900"/>
            <a:ext cx="1994199" cy="453750"/>
          </a:xfrm>
          <a:prstGeom prst="rect">
            <a:avLst/>
          </a:prstGeom>
          <a:noFill/>
          <a:ln>
            <a:noFill/>
          </a:ln>
        </p:spPr>
      </p:pic>
    </p:spTree>
    <p:extLst>
      <p:ext uri="{BB962C8B-B14F-4D97-AF65-F5344CB8AC3E}">
        <p14:creationId xmlns:p14="http://schemas.microsoft.com/office/powerpoint/2010/main" val="144885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SL Cover Teacher Student 1 1" preserve="1">
  <p:cSld name="VSL Cover Teacher Student 1 1">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06425" y="1962293"/>
            <a:ext cx="3284400" cy="1757400"/>
          </a:xfrm>
          <a:prstGeom prst="rect">
            <a:avLst/>
          </a:prstGeom>
          <a:noFill/>
          <a:ln>
            <a:noFill/>
          </a:ln>
          <a:effectLst>
            <a:outerShdw blurRad="757238" algn="bl" rotWithShape="0">
              <a:schemeClr val="lt1">
                <a:alpha val="71000"/>
              </a:schemeClr>
            </a:outerShdw>
          </a:effectLst>
        </p:spPr>
        <p:txBody>
          <a:bodyPr spcFirstLastPara="1" wrap="square" lIns="0" tIns="0" rIns="0" bIns="0" anchor="t" anchorCtr="0">
            <a:normAutofit/>
          </a:bodyPr>
          <a:lstStyle>
            <a:lvl1pPr marR="0" lvl="0" algn="l" rtl="0">
              <a:lnSpc>
                <a:spcPct val="90000"/>
              </a:lnSpc>
              <a:spcBef>
                <a:spcPts val="0"/>
              </a:spcBef>
              <a:spcAft>
                <a:spcPts val="0"/>
              </a:spcAft>
              <a:buClr>
                <a:srgbClr val="005587"/>
              </a:buClr>
              <a:buSzPts val="3000"/>
              <a:buFont typeface="Arial"/>
              <a:buNone/>
              <a:defRPr sz="3000" b="1" i="0" u="none" strike="noStrike" cap="none">
                <a:solidFill>
                  <a:srgbClr val="005587"/>
                </a:solidFill>
                <a:latin typeface="Arial"/>
                <a:ea typeface="Arial"/>
                <a:cs typeface="Arial"/>
                <a:sym typeface="Arial"/>
              </a:defRPr>
            </a:lvl1pPr>
            <a:lvl2pPr marR="0" lvl="1"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2pPr>
            <a:lvl3pPr marR="0" lvl="2"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3pPr>
            <a:lvl4pPr marR="0" lvl="3"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4pPr>
            <a:lvl5pPr marR="0" lvl="4"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5pPr>
            <a:lvl6pPr marR="0" lvl="5"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6pPr>
            <a:lvl7pPr marR="0" lvl="6"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7pPr>
            <a:lvl8pPr marR="0" lvl="7"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8pPr>
            <a:lvl9pPr marR="0" lvl="8" algn="ctr" rtl="0">
              <a:lnSpc>
                <a:spcPct val="100000"/>
              </a:lnSpc>
              <a:spcBef>
                <a:spcPts val="0"/>
              </a:spcBef>
              <a:spcAft>
                <a:spcPts val="0"/>
              </a:spcAft>
              <a:buClr>
                <a:srgbClr val="005587"/>
              </a:buClr>
              <a:buSzPts val="1100"/>
              <a:buFont typeface="Arial"/>
              <a:buNone/>
              <a:defRPr sz="1400" b="0" i="0" u="none" strike="noStrike" cap="none">
                <a:solidFill>
                  <a:srgbClr val="005587"/>
                </a:solidFill>
                <a:latin typeface="Arial"/>
                <a:ea typeface="Arial"/>
                <a:cs typeface="Arial"/>
                <a:sym typeface="Arial"/>
              </a:defRPr>
            </a:lvl9pPr>
          </a:lstStyle>
          <a:p>
            <a:endParaRPr/>
          </a:p>
        </p:txBody>
      </p:sp>
      <p:pic>
        <p:nvPicPr>
          <p:cNvPr id="25" name="Google Shape;25;p6"/>
          <p:cNvPicPr preferRelativeResize="0"/>
          <p:nvPr/>
        </p:nvPicPr>
        <p:blipFill rotWithShape="1">
          <a:blip r:embed="rId3">
            <a:alphaModFix/>
          </a:blip>
          <a:srcRect l="39" r="29"/>
          <a:stretch/>
        </p:blipFill>
        <p:spPr>
          <a:xfrm>
            <a:off x="571324" y="4413375"/>
            <a:ext cx="1591501" cy="377151"/>
          </a:xfrm>
          <a:prstGeom prst="rect">
            <a:avLst/>
          </a:prstGeom>
          <a:noFill/>
          <a:ln>
            <a:noFill/>
          </a:ln>
        </p:spPr>
      </p:pic>
    </p:spTree>
    <p:extLst>
      <p:ext uri="{BB962C8B-B14F-4D97-AF65-F5344CB8AC3E}">
        <p14:creationId xmlns:p14="http://schemas.microsoft.com/office/powerpoint/2010/main" val="2321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SL Cover 1" preserve="1">
  <p:cSld name="VSL Cover 1">
    <p:bg>
      <p:bgPr>
        <a:gradFill>
          <a:gsLst>
            <a:gs pos="0">
              <a:srgbClr val="1F64AF"/>
            </a:gs>
            <a:gs pos="99000">
              <a:srgbClr val="00A7E1"/>
            </a:gs>
            <a:gs pos="100000">
              <a:srgbClr val="60269E"/>
            </a:gs>
          </a:gsLst>
          <a:lin ang="5400012" scaled="0"/>
        </a:gradFill>
        <a:effectLst/>
      </p:bgPr>
    </p:bg>
    <p:spTree>
      <p:nvGrpSpPr>
        <p:cNvPr id="1" name="Shape 26"/>
        <p:cNvGrpSpPr/>
        <p:nvPr/>
      </p:nvGrpSpPr>
      <p:grpSpPr>
        <a:xfrm>
          <a:off x="0" y="0"/>
          <a:ext cx="0" cy="0"/>
          <a:chOff x="0" y="0"/>
          <a:chExt cx="0" cy="0"/>
        </a:xfrm>
      </p:grpSpPr>
      <p:pic>
        <p:nvPicPr>
          <p:cNvPr id="27" name="Google Shape;27;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7"/>
          <p:cNvSpPr txBox="1">
            <a:spLocks noGrp="1"/>
          </p:cNvSpPr>
          <p:nvPr>
            <p:ph type="title"/>
          </p:nvPr>
        </p:nvSpPr>
        <p:spPr>
          <a:xfrm>
            <a:off x="767275" y="2541475"/>
            <a:ext cx="3302400" cy="11139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9" name="Google Shape;29;p7"/>
          <p:cNvPicPr preferRelativeResize="0"/>
          <p:nvPr/>
        </p:nvPicPr>
        <p:blipFill>
          <a:blip r:embed="rId3">
            <a:alphaModFix/>
          </a:blip>
          <a:stretch>
            <a:fillRect/>
          </a:stretch>
        </p:blipFill>
        <p:spPr>
          <a:xfrm>
            <a:off x="7137577" y="4506574"/>
            <a:ext cx="1657537" cy="377150"/>
          </a:xfrm>
          <a:prstGeom prst="rect">
            <a:avLst/>
          </a:prstGeom>
          <a:noFill/>
          <a:ln>
            <a:noFill/>
          </a:ln>
        </p:spPr>
      </p:pic>
    </p:spTree>
    <p:extLst>
      <p:ext uri="{BB962C8B-B14F-4D97-AF65-F5344CB8AC3E}">
        <p14:creationId xmlns:p14="http://schemas.microsoft.com/office/powerpoint/2010/main" val="2030667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SL Cover D" preserve="1">
  <p:cSld name="VSL Cover D">
    <p:bg>
      <p:bgPr>
        <a:gradFill>
          <a:gsLst>
            <a:gs pos="0">
              <a:srgbClr val="1F64AF"/>
            </a:gs>
            <a:gs pos="99000">
              <a:srgbClr val="00A7E1"/>
            </a:gs>
            <a:gs pos="100000">
              <a:srgbClr val="60269E"/>
            </a:gs>
          </a:gsLst>
          <a:lin ang="5400012" scaled="0"/>
        </a:gradFill>
        <a:effectLst/>
      </p:bgPr>
    </p:bg>
    <p:spTree>
      <p:nvGrpSpPr>
        <p:cNvPr id="1" name="Shape 30"/>
        <p:cNvGrpSpPr/>
        <p:nvPr/>
      </p:nvGrpSpPr>
      <p:grpSpPr>
        <a:xfrm>
          <a:off x="0" y="0"/>
          <a:ext cx="0" cy="0"/>
          <a:chOff x="0" y="0"/>
          <a:chExt cx="0" cy="0"/>
        </a:xfrm>
      </p:grpSpPr>
      <p:pic>
        <p:nvPicPr>
          <p:cNvPr id="31" name="Google Shape;31;p8"/>
          <p:cNvPicPr preferRelativeResize="0"/>
          <p:nvPr/>
        </p:nvPicPr>
        <p:blipFill rotWithShape="1">
          <a:blip r:embed="rId2">
            <a:alphaModFix/>
          </a:blip>
          <a:srcRect l="18480"/>
          <a:stretch/>
        </p:blipFill>
        <p:spPr>
          <a:xfrm>
            <a:off x="-48500" y="0"/>
            <a:ext cx="8708951" cy="5170775"/>
          </a:xfrm>
          <a:prstGeom prst="rect">
            <a:avLst/>
          </a:prstGeom>
          <a:noFill/>
          <a:ln>
            <a:noFill/>
          </a:ln>
        </p:spPr>
      </p:pic>
      <p:pic>
        <p:nvPicPr>
          <p:cNvPr id="32" name="Google Shape;32;p8"/>
          <p:cNvPicPr preferRelativeResize="0"/>
          <p:nvPr/>
        </p:nvPicPr>
        <p:blipFill rotWithShape="1">
          <a:blip r:embed="rId3">
            <a:alphaModFix/>
          </a:blip>
          <a:srcRect/>
          <a:stretch/>
        </p:blipFill>
        <p:spPr>
          <a:xfrm>
            <a:off x="-48489" y="0"/>
            <a:ext cx="9192490" cy="5170775"/>
          </a:xfrm>
          <a:prstGeom prst="rect">
            <a:avLst/>
          </a:prstGeom>
          <a:noFill/>
          <a:ln>
            <a:noFill/>
          </a:ln>
        </p:spPr>
      </p:pic>
      <p:sp>
        <p:nvSpPr>
          <p:cNvPr id="33" name="Google Shape;33;p8"/>
          <p:cNvSpPr txBox="1">
            <a:spLocks noGrp="1"/>
          </p:cNvSpPr>
          <p:nvPr>
            <p:ph type="title"/>
          </p:nvPr>
        </p:nvSpPr>
        <p:spPr>
          <a:xfrm>
            <a:off x="342700" y="2436800"/>
            <a:ext cx="3284400" cy="10944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1"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4" name="Google Shape;34;p8"/>
          <p:cNvPicPr preferRelativeResize="0"/>
          <p:nvPr/>
        </p:nvPicPr>
        <p:blipFill>
          <a:blip r:embed="rId4">
            <a:alphaModFix/>
          </a:blip>
          <a:stretch>
            <a:fillRect/>
          </a:stretch>
        </p:blipFill>
        <p:spPr>
          <a:xfrm>
            <a:off x="7137577" y="4506574"/>
            <a:ext cx="1657537" cy="377150"/>
          </a:xfrm>
          <a:prstGeom prst="rect">
            <a:avLst/>
          </a:prstGeom>
          <a:noFill/>
          <a:ln>
            <a:noFill/>
          </a:ln>
        </p:spPr>
      </p:pic>
    </p:spTree>
    <p:extLst>
      <p:ext uri="{BB962C8B-B14F-4D97-AF65-F5344CB8AC3E}">
        <p14:creationId xmlns:p14="http://schemas.microsoft.com/office/powerpoint/2010/main" val="234967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SL Clean Slide" preserve="1">
  <p:cSld name="VSL Clean Slide">
    <p:bg>
      <p:bgPr>
        <a:gradFill>
          <a:gsLst>
            <a:gs pos="0">
              <a:srgbClr val="0075C9"/>
            </a:gs>
            <a:gs pos="100000">
              <a:srgbClr val="54C8E8"/>
            </a:gs>
          </a:gsLst>
          <a:lin ang="18900732" scaled="0"/>
        </a:gradFill>
        <a:effectLst/>
      </p:bgPr>
    </p:bg>
    <p:spTree>
      <p:nvGrpSpPr>
        <p:cNvPr id="1" name="Shape 35"/>
        <p:cNvGrpSpPr/>
        <p:nvPr/>
      </p:nvGrpSpPr>
      <p:grpSpPr>
        <a:xfrm>
          <a:off x="0" y="0"/>
          <a:ext cx="0" cy="0"/>
          <a:chOff x="0" y="0"/>
          <a:chExt cx="0" cy="0"/>
        </a:xfrm>
      </p:grpSpPr>
      <p:pic>
        <p:nvPicPr>
          <p:cNvPr id="36" name="Google Shape;36;p9"/>
          <p:cNvPicPr preferRelativeResize="0"/>
          <p:nvPr/>
        </p:nvPicPr>
        <p:blipFill rotWithShape="1">
          <a:blip r:embed="rId2">
            <a:alphaModFix/>
          </a:blip>
          <a:srcRect l="30180" r="23630"/>
          <a:stretch/>
        </p:blipFill>
        <p:spPr>
          <a:xfrm rot="10800000">
            <a:off x="1" y="0"/>
            <a:ext cx="4223299" cy="5143500"/>
          </a:xfrm>
          <a:prstGeom prst="rect">
            <a:avLst/>
          </a:prstGeom>
          <a:noFill/>
          <a:ln>
            <a:noFill/>
          </a:ln>
        </p:spPr>
      </p:pic>
      <p:sp>
        <p:nvSpPr>
          <p:cNvPr id="37" name="Google Shape;37;p9"/>
          <p:cNvSpPr txBox="1">
            <a:spLocks noGrp="1"/>
          </p:cNvSpPr>
          <p:nvPr>
            <p:ph type="title"/>
          </p:nvPr>
        </p:nvSpPr>
        <p:spPr>
          <a:xfrm>
            <a:off x="2236825" y="2342675"/>
            <a:ext cx="5584200" cy="6813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FFFFFF"/>
              </a:buClr>
              <a:buSzPts val="3400"/>
              <a:buFont typeface="Arial"/>
              <a:buNone/>
              <a:defRPr sz="3400" b="0" i="0" u="none" strike="noStrike" cap="none">
                <a:solidFill>
                  <a:srgbClr val="FFFFFF"/>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8" name="Google Shape;38;p9"/>
          <p:cNvPicPr preferRelativeResize="0"/>
          <p:nvPr/>
        </p:nvPicPr>
        <p:blipFill rotWithShape="1">
          <a:blip r:embed="rId3">
            <a:alphaModFix/>
          </a:blip>
          <a:srcRect l="39" r="29"/>
          <a:stretch/>
        </p:blipFill>
        <p:spPr>
          <a:xfrm>
            <a:off x="7170599" y="4506575"/>
            <a:ext cx="1591501" cy="377151"/>
          </a:xfrm>
          <a:prstGeom prst="rect">
            <a:avLst/>
          </a:prstGeom>
          <a:noFill/>
          <a:ln>
            <a:noFill/>
          </a:ln>
        </p:spPr>
      </p:pic>
    </p:spTree>
    <p:extLst>
      <p:ext uri="{BB962C8B-B14F-4D97-AF65-F5344CB8AC3E}">
        <p14:creationId xmlns:p14="http://schemas.microsoft.com/office/powerpoint/2010/main" val="23768924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defRPr>
            </a:lvl1pPr>
          </a:lstStyle>
          <a:p>
            <a:pPr>
              <a:defRPr/>
            </a:pPr>
            <a:fld id="{4052E580-3D7E-F145-A2B0-0EBED8640AFA}" type="slidenum">
              <a:rPr lang="en-US" smtClean="0"/>
              <a:pPr>
                <a:defRPr/>
              </a:pPr>
              <a:t>‹#›</a:t>
            </a:fld>
            <a:endParaRPr lang="en-US" dirty="0"/>
          </a:p>
        </p:txBody>
      </p:sp>
    </p:spTree>
    <p:extLst>
      <p:ext uri="{BB962C8B-B14F-4D97-AF65-F5344CB8AC3E}">
        <p14:creationId xmlns:p14="http://schemas.microsoft.com/office/powerpoint/2010/main" val="1587684134"/>
      </p:ext>
    </p:extLst>
  </p:cSld>
  <p:clrMap bg1="lt1" tx1="dk1" bg2="lt2" tx2="dk2" accent1="accent1" accent2="accent2" accent3="accent3" accent4="accent4" accent5="accent5" accent6="accent6" hlink="hlink" folHlink="folHlink"/>
  <p:sldLayoutIdLst>
    <p:sldLayoutId id="214748369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7EBF-EDA3-8B70-BC6C-B95E3388A3EE}"/>
              </a:ext>
            </a:extLst>
          </p:cNvPr>
          <p:cNvSpPr>
            <a:spLocks noGrp="1"/>
          </p:cNvSpPr>
          <p:nvPr>
            <p:ph type="title"/>
          </p:nvPr>
        </p:nvSpPr>
        <p:spPr>
          <a:xfrm>
            <a:off x="477325" y="3115733"/>
            <a:ext cx="3284400" cy="872067"/>
          </a:xfrm>
        </p:spPr>
        <p:txBody>
          <a:bodyPr>
            <a:normAutofit/>
          </a:bodyPr>
          <a:lstStyle/>
          <a:p>
            <a:r>
              <a:rPr lang="en-US" sz="2000" b="1" dirty="0"/>
              <a:t>Anita L. Archer, Ph.D.</a:t>
            </a:r>
            <a:br>
              <a:rPr lang="en-US" sz="2000" b="1" dirty="0"/>
            </a:br>
            <a:r>
              <a:rPr lang="en-US" sz="2000" b="1" dirty="0"/>
              <a:t>May 26, 2022</a:t>
            </a:r>
          </a:p>
        </p:txBody>
      </p:sp>
      <p:sp>
        <p:nvSpPr>
          <p:cNvPr id="3" name="Title 2">
            <a:extLst>
              <a:ext uri="{FF2B5EF4-FFF2-40B4-BE49-F238E27FC236}">
                <a16:creationId xmlns:a16="http://schemas.microsoft.com/office/drawing/2014/main" id="{419C4286-B01F-7C1F-3260-F34F95B06529}"/>
              </a:ext>
            </a:extLst>
          </p:cNvPr>
          <p:cNvSpPr>
            <a:spLocks noGrp="1"/>
          </p:cNvSpPr>
          <p:nvPr>
            <p:ph type="title" idx="2"/>
          </p:nvPr>
        </p:nvSpPr>
        <p:spPr>
          <a:xfrm>
            <a:off x="481024" y="1087875"/>
            <a:ext cx="4090975" cy="1757400"/>
          </a:xfrm>
        </p:spPr>
        <p:txBody>
          <a:bodyPr>
            <a:noAutofit/>
          </a:bodyPr>
          <a:lstStyle/>
          <a:p>
            <a:r>
              <a:rPr lang="en-US" sz="2800" dirty="0"/>
              <a:t>Providing Reading Interventions for Students in Grades 4–9</a:t>
            </a:r>
            <a:br>
              <a:rPr lang="en-US" sz="2800" dirty="0"/>
            </a:br>
            <a:r>
              <a:rPr lang="en-US" sz="2800" dirty="0"/>
              <a:t>IES Practice Guide</a:t>
            </a:r>
          </a:p>
        </p:txBody>
      </p:sp>
      <p:sp>
        <p:nvSpPr>
          <p:cNvPr id="5" name="TextBox 4">
            <a:extLst>
              <a:ext uri="{FF2B5EF4-FFF2-40B4-BE49-F238E27FC236}">
                <a16:creationId xmlns:a16="http://schemas.microsoft.com/office/drawing/2014/main" id="{F8FEF6BB-7E91-3DBD-3304-E6121BFA4F99}"/>
              </a:ext>
            </a:extLst>
          </p:cNvPr>
          <p:cNvSpPr txBox="1"/>
          <p:nvPr/>
        </p:nvSpPr>
        <p:spPr>
          <a:xfrm>
            <a:off x="6824546" y="4912668"/>
            <a:ext cx="2572215" cy="230832"/>
          </a:xfrm>
          <a:prstGeom prst="rect">
            <a:avLst/>
          </a:prstGeom>
          <a:noFill/>
        </p:spPr>
        <p:txBody>
          <a:bodyPr wrap="square">
            <a:spAutoFit/>
          </a:bodyPr>
          <a:lstStyle/>
          <a:p>
            <a:r>
              <a:rPr lang="en-US" sz="900" dirty="0"/>
              <a:t>©Voyager </a:t>
            </a:r>
            <a:r>
              <a:rPr lang="en-US" sz="900" dirty="0" err="1"/>
              <a:t>Sopris</a:t>
            </a:r>
            <a:r>
              <a:rPr lang="en-US" sz="900" dirty="0"/>
              <a:t> Learning. All rights reserved. </a:t>
            </a:r>
          </a:p>
        </p:txBody>
      </p:sp>
    </p:spTree>
    <p:extLst>
      <p:ext uri="{BB962C8B-B14F-4D97-AF65-F5344CB8AC3E}">
        <p14:creationId xmlns:p14="http://schemas.microsoft.com/office/powerpoint/2010/main" val="1244003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699" y="158524"/>
            <a:ext cx="8265103" cy="443455"/>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endParaRPr lang="en-US" sz="20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1013552"/>
            <a:ext cx="8063626" cy="3262312"/>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1</a:t>
            </a:r>
            <a:r>
              <a:rPr lang="en-US" sz="2000" dirty="0">
                <a:latin typeface="Arial" panose="020B0604020202020204" pitchFamily="34" charset="0"/>
                <a:cs typeface="Arial" panose="020B0604020202020204" pitchFamily="34" charset="0"/>
              </a:rPr>
              <a:t>: Identify the level of students’ word-reading skills in the intervention group and teach vowel and consonant letter-sounds and combinations, as necessary.</a:t>
            </a:r>
            <a:br>
              <a:rPr lang="en-US" sz="2000"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AC5206D-2D47-774F-9F1D-C71794877997}"/>
              </a:ext>
            </a:extLst>
          </p:cNvPr>
          <p:cNvPicPr>
            <a:picLocks noChangeAspect="1"/>
          </p:cNvPicPr>
          <p:nvPr/>
        </p:nvPicPr>
        <p:blipFill>
          <a:blip r:embed="rId2"/>
          <a:stretch>
            <a:fillRect/>
          </a:stretch>
        </p:blipFill>
        <p:spPr>
          <a:xfrm>
            <a:off x="1797844" y="2217420"/>
            <a:ext cx="5305425" cy="2324100"/>
          </a:xfrm>
          <a:prstGeom prst="rect">
            <a:avLst/>
          </a:prstGeom>
        </p:spPr>
      </p:pic>
    </p:spTree>
    <p:extLst>
      <p:ext uri="{BB962C8B-B14F-4D97-AF65-F5344CB8AC3E}">
        <p14:creationId xmlns:p14="http://schemas.microsoft.com/office/powerpoint/2010/main" val="4232481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700" y="95525"/>
            <a:ext cx="7001400" cy="327300"/>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850350"/>
            <a:ext cx="8156615" cy="3870325"/>
          </a:xfrm>
        </p:spPr>
        <p:txBody>
          <a:bodyPr>
            <a:normAutofit/>
          </a:bodyPr>
          <a:lstStyle/>
          <a:p>
            <a:pPr marL="0" indent="0">
              <a:buNone/>
            </a:pPr>
            <a:r>
              <a:rPr lang="en-US" sz="2000" b="1" dirty="0">
                <a:latin typeface="Arial" panose="020B0604020202020204" pitchFamily="34" charset="0"/>
                <a:cs typeface="Arial" panose="020B0604020202020204" pitchFamily="34" charset="0"/>
              </a:rPr>
              <a:t>How-to Step 1</a:t>
            </a:r>
            <a:r>
              <a:rPr lang="en-US" sz="2000" dirty="0">
                <a:latin typeface="Arial" panose="020B0604020202020204" pitchFamily="34" charset="0"/>
                <a:cs typeface="Arial" panose="020B0604020202020204" pitchFamily="34" charset="0"/>
              </a:rPr>
              <a:t>: Identify the level of students’ word-reading skills in the intervention group and teach vowel and consonant letter-sounds and combinations, as necessary.</a:t>
            </a:r>
          </a:p>
          <a:p>
            <a:pPr marL="0" indent="0">
              <a:buNone/>
            </a:pPr>
            <a:r>
              <a:rPr lang="en-US" sz="2000" dirty="0" err="1">
                <a:highlight>
                  <a:srgbClr val="FFFF00"/>
                </a:highlight>
                <a:latin typeface="Arial" panose="020B0604020202020204" pitchFamily="34" charset="0"/>
                <a:cs typeface="Arial" panose="020B0604020202020204" pitchFamily="34" charset="0"/>
              </a:rPr>
              <a:t>Preteach</a:t>
            </a:r>
            <a:r>
              <a:rPr lang="en-US" sz="2000" dirty="0">
                <a:highlight>
                  <a:srgbClr val="FFFF00"/>
                </a:highlight>
                <a:latin typeface="Arial" panose="020B0604020202020204" pitchFamily="34" charset="0"/>
                <a:cs typeface="Arial" panose="020B0604020202020204" pitchFamily="34" charset="0"/>
              </a:rPr>
              <a:t> pronunciation of prefixes and suffixes. </a:t>
            </a:r>
            <a:br>
              <a:rPr lang="en-US" sz="2000"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4594EC0-67A6-1344-A862-2BF7E5C03D91}"/>
              </a:ext>
            </a:extLst>
          </p:cNvPr>
          <p:cNvPicPr>
            <a:picLocks noChangeAspect="1"/>
          </p:cNvPicPr>
          <p:nvPr/>
        </p:nvPicPr>
        <p:blipFill>
          <a:blip r:embed="rId2"/>
          <a:stretch>
            <a:fillRect/>
          </a:stretch>
        </p:blipFill>
        <p:spPr>
          <a:xfrm>
            <a:off x="1143000" y="2146288"/>
            <a:ext cx="6858000" cy="2868854"/>
          </a:xfrm>
          <a:prstGeom prst="rect">
            <a:avLst/>
          </a:prstGeom>
        </p:spPr>
      </p:pic>
    </p:spTree>
    <p:extLst>
      <p:ext uri="{BB962C8B-B14F-4D97-AF65-F5344CB8AC3E}">
        <p14:creationId xmlns:p14="http://schemas.microsoft.com/office/powerpoint/2010/main" val="78058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27085" y="149169"/>
            <a:ext cx="8489829" cy="496160"/>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0" y="1370013"/>
            <a:ext cx="6157913" cy="3262312"/>
          </a:xfrm>
        </p:spPr>
        <p:txBody>
          <a:bodyPr/>
          <a:lstStyle/>
          <a:p>
            <a:pPr marL="0" indent="0">
              <a:buNone/>
            </a:pPr>
            <a:br>
              <a:rPr lang="en-US" dirty="0"/>
            </a:br>
            <a:br>
              <a:rPr lang="en-US" b="1" dirty="0"/>
            </a:br>
            <a:endParaRPr lang="en-US" dirty="0"/>
          </a:p>
        </p:txBody>
      </p:sp>
      <p:pic>
        <p:nvPicPr>
          <p:cNvPr id="3" name="Picture 2">
            <a:extLst>
              <a:ext uri="{FF2B5EF4-FFF2-40B4-BE49-F238E27FC236}">
                <a16:creationId xmlns:a16="http://schemas.microsoft.com/office/drawing/2014/main" id="{708380C7-16C5-8D43-93AE-4A8DAD8EA630}"/>
              </a:ext>
            </a:extLst>
          </p:cNvPr>
          <p:cNvPicPr>
            <a:picLocks noChangeAspect="1"/>
          </p:cNvPicPr>
          <p:nvPr/>
        </p:nvPicPr>
        <p:blipFill>
          <a:blip r:embed="rId2"/>
          <a:stretch>
            <a:fillRect/>
          </a:stretch>
        </p:blipFill>
        <p:spPr>
          <a:xfrm>
            <a:off x="1930283" y="886890"/>
            <a:ext cx="5283434" cy="3977640"/>
          </a:xfrm>
          <a:prstGeom prst="rect">
            <a:avLst/>
          </a:prstGeom>
        </p:spPr>
      </p:pic>
    </p:spTree>
    <p:extLst>
      <p:ext uri="{BB962C8B-B14F-4D97-AF65-F5344CB8AC3E}">
        <p14:creationId xmlns:p14="http://schemas.microsoft.com/office/powerpoint/2010/main" val="294709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700" y="102965"/>
            <a:ext cx="8071375" cy="445909"/>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13552"/>
            <a:ext cx="8195361" cy="3262312"/>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1</a:t>
            </a:r>
            <a:r>
              <a:rPr lang="en-US" sz="2000" dirty="0">
                <a:latin typeface="Arial" panose="020B0604020202020204" pitchFamily="34" charset="0"/>
                <a:cs typeface="Arial" panose="020B0604020202020204" pitchFamily="34" charset="0"/>
              </a:rPr>
              <a:t>: Identify the level of students’ word-reading skills in the intervention group and teach vowel and consonant letter-sounds and combinations, as necessary.</a:t>
            </a:r>
          </a:p>
          <a:p>
            <a:pPr marL="0" indent="0">
              <a:lnSpc>
                <a:spcPct val="100000"/>
              </a:lnSpc>
              <a:buNone/>
            </a:pPr>
            <a:br>
              <a:rPr lang="en-US" sz="2000"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53432A6-0276-F54D-9942-0B5998588A8E}"/>
              </a:ext>
            </a:extLst>
          </p:cNvPr>
          <p:cNvPicPr>
            <a:picLocks noChangeAspect="1"/>
          </p:cNvPicPr>
          <p:nvPr/>
        </p:nvPicPr>
        <p:blipFill>
          <a:blip r:embed="rId2"/>
          <a:stretch>
            <a:fillRect/>
          </a:stretch>
        </p:blipFill>
        <p:spPr>
          <a:xfrm>
            <a:off x="1702118" y="2042159"/>
            <a:ext cx="5267325" cy="2971800"/>
          </a:xfrm>
          <a:prstGeom prst="rect">
            <a:avLst/>
          </a:prstGeom>
        </p:spPr>
      </p:pic>
    </p:spTree>
    <p:extLst>
      <p:ext uri="{BB962C8B-B14F-4D97-AF65-F5344CB8AC3E}">
        <p14:creationId xmlns:p14="http://schemas.microsoft.com/office/powerpoint/2010/main" val="159394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699" y="158525"/>
            <a:ext cx="7924141" cy="546648"/>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982555"/>
            <a:ext cx="7505687" cy="3484562"/>
          </a:xfrm>
        </p:spPr>
        <p:txBody>
          <a:bodyPr>
            <a:noAutofit/>
          </a:bodyPr>
          <a:lstStyle/>
          <a:p>
            <a:pPr marL="0" indent="0">
              <a:buNone/>
            </a:pPr>
            <a:r>
              <a:rPr lang="en-US" sz="1800" b="1" dirty="0">
                <a:latin typeface="Arial" panose="020B0604020202020204" pitchFamily="34" charset="0"/>
                <a:cs typeface="Arial" panose="020B0604020202020204" pitchFamily="34" charset="0"/>
              </a:rPr>
              <a:t>How-to Step 2</a:t>
            </a:r>
            <a:r>
              <a:rPr lang="en-US" sz="1800" dirty="0">
                <a:latin typeface="Arial" panose="020B0604020202020204" pitchFamily="34" charset="0"/>
                <a:cs typeface="Arial" panose="020B0604020202020204" pitchFamily="34" charset="0"/>
              </a:rPr>
              <a:t>: Teach students a </a:t>
            </a:r>
            <a:r>
              <a:rPr lang="en-US" sz="1800" dirty="0">
                <a:highlight>
                  <a:srgbClr val="FFFF00"/>
                </a:highlight>
                <a:latin typeface="Arial" panose="020B0604020202020204" pitchFamily="34" charset="0"/>
                <a:cs typeface="Arial" panose="020B0604020202020204" pitchFamily="34" charset="0"/>
              </a:rPr>
              <a:t>routine</a:t>
            </a:r>
            <a:r>
              <a:rPr lang="en-US" sz="1800" dirty="0">
                <a:latin typeface="Arial" panose="020B0604020202020204" pitchFamily="34" charset="0"/>
                <a:cs typeface="Arial" panose="020B0604020202020204" pitchFamily="34" charset="0"/>
              </a:rPr>
              <a:t> they can use to decode multisyllabic words.</a:t>
            </a:r>
          </a:p>
          <a:p>
            <a:pPr>
              <a:spcBef>
                <a:spcPts val="1350"/>
              </a:spcBef>
            </a:pPr>
            <a:r>
              <a:rPr lang="en-US" sz="1400" dirty="0">
                <a:latin typeface="Arial" panose="020B0604020202020204" pitchFamily="34" charset="0"/>
                <a:cs typeface="Arial" panose="020B0604020202020204" pitchFamily="34" charset="0"/>
              </a:rPr>
              <a:t>Choose </a:t>
            </a:r>
            <a:r>
              <a:rPr lang="en-US" sz="1400" dirty="0">
                <a:highlight>
                  <a:srgbClr val="FFFF00"/>
                </a:highlight>
                <a:latin typeface="Arial" panose="020B0604020202020204" pitchFamily="34" charset="0"/>
                <a:cs typeface="Arial" panose="020B0604020202020204" pitchFamily="34" charset="0"/>
              </a:rPr>
              <a:t>one routine.</a:t>
            </a:r>
          </a:p>
          <a:p>
            <a:pPr>
              <a:spcBef>
                <a:spcPts val="1350"/>
              </a:spcBef>
            </a:pPr>
            <a:r>
              <a:rPr lang="en-US" sz="1400" dirty="0">
                <a:latin typeface="Arial" panose="020B0604020202020204" pitchFamily="34" charset="0"/>
                <a:cs typeface="Arial" panose="020B0604020202020204" pitchFamily="34" charset="0"/>
              </a:rPr>
              <a:t>Choose a routine that provides </a:t>
            </a:r>
            <a:r>
              <a:rPr lang="en-US" sz="1400" dirty="0">
                <a:highlight>
                  <a:srgbClr val="FFFF00"/>
                </a:highlight>
                <a:latin typeface="Arial" panose="020B0604020202020204" pitchFamily="34" charset="0"/>
                <a:cs typeface="Arial" panose="020B0604020202020204" pitchFamily="34" charset="0"/>
              </a:rPr>
              <a:t>simple steps for breaking a word</a:t>
            </a:r>
            <a:r>
              <a:rPr lang="en-US" sz="1400" dirty="0">
                <a:latin typeface="Arial" panose="020B0604020202020204" pitchFamily="34" charset="0"/>
                <a:cs typeface="Arial" panose="020B0604020202020204" pitchFamily="34" charset="0"/>
              </a:rPr>
              <a:t> into parts and </a:t>
            </a:r>
            <a:r>
              <a:rPr lang="en-US" sz="1400" dirty="0">
                <a:highlight>
                  <a:srgbClr val="FFFF00"/>
                </a:highlight>
                <a:latin typeface="Arial" panose="020B0604020202020204" pitchFamily="34" charset="0"/>
                <a:cs typeface="Arial" panose="020B0604020202020204" pitchFamily="34" charset="0"/>
              </a:rPr>
              <a:t>blending the parts into a word</a:t>
            </a:r>
            <a:r>
              <a:rPr lang="en-US" sz="1400" dirty="0">
                <a:latin typeface="Arial" panose="020B0604020202020204" pitchFamily="34" charset="0"/>
                <a:cs typeface="Arial" panose="020B0604020202020204" pitchFamily="34" charset="0"/>
              </a:rPr>
              <a:t>. </a:t>
            </a:r>
          </a:p>
          <a:p>
            <a:pPr>
              <a:spcBef>
                <a:spcPts val="1350"/>
              </a:spcBef>
            </a:pPr>
            <a:r>
              <a:rPr lang="en-US" sz="1400" dirty="0">
                <a:latin typeface="Arial" panose="020B0604020202020204" pitchFamily="34" charset="0"/>
                <a:cs typeface="Arial" panose="020B0604020202020204" pitchFamily="34" charset="0"/>
              </a:rPr>
              <a:t>Provide </a:t>
            </a:r>
            <a:r>
              <a:rPr lang="en-US" sz="1400" dirty="0">
                <a:highlight>
                  <a:srgbClr val="FFFF00"/>
                </a:highlight>
                <a:latin typeface="Arial" panose="020B0604020202020204" pitchFamily="34" charset="0"/>
                <a:cs typeface="Arial" panose="020B0604020202020204" pitchFamily="34" charset="0"/>
              </a:rPr>
              <a:t>explicit instruction</a:t>
            </a:r>
            <a:r>
              <a:rPr lang="en-US" sz="1400" dirty="0">
                <a:latin typeface="Arial" panose="020B0604020202020204" pitchFamily="34" charset="0"/>
                <a:cs typeface="Arial" panose="020B0604020202020204" pitchFamily="34" charset="0"/>
              </a:rPr>
              <a:t>:</a:t>
            </a:r>
          </a:p>
          <a:p>
            <a:pPr lvl="1"/>
            <a:r>
              <a:rPr lang="en-US" sz="1400" dirty="0">
                <a:latin typeface="Arial" panose="020B0604020202020204" pitchFamily="34" charset="0"/>
                <a:cs typeface="Arial" panose="020B0604020202020204" pitchFamily="34" charset="0"/>
              </a:rPr>
              <a:t>Model the routine		I do it.</a:t>
            </a:r>
          </a:p>
          <a:p>
            <a:pPr lvl="1"/>
            <a:r>
              <a:rPr lang="en-US" sz="1400" dirty="0">
                <a:latin typeface="Arial" panose="020B0604020202020204" pitchFamily="34" charset="0"/>
                <a:cs typeface="Arial" panose="020B0604020202020204" pitchFamily="34" charset="0"/>
              </a:rPr>
              <a:t>Provide guided practice	We do it.</a:t>
            </a:r>
          </a:p>
          <a:p>
            <a:pPr lvl="1"/>
            <a:r>
              <a:rPr lang="en-US" sz="1400" dirty="0">
                <a:latin typeface="Arial" panose="020B0604020202020204" pitchFamily="34" charset="0"/>
                <a:cs typeface="Arial" panose="020B0604020202020204" pitchFamily="34" charset="0"/>
              </a:rPr>
              <a:t>Independent practice	You do it.</a:t>
            </a:r>
          </a:p>
          <a:p>
            <a:pPr lvl="1"/>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br>
              <a:rPr lang="en-US" sz="1800" b="1"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0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699" y="87810"/>
            <a:ext cx="7668419" cy="327300"/>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940594"/>
            <a:ext cx="8071376" cy="3262312"/>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2</a:t>
            </a:r>
            <a:r>
              <a:rPr lang="en-US" sz="2000" dirty="0">
                <a:latin typeface="Arial" panose="020B0604020202020204" pitchFamily="34" charset="0"/>
                <a:cs typeface="Arial" panose="020B0604020202020204" pitchFamily="34" charset="0"/>
              </a:rPr>
              <a:t>: Teach students a routine they can use to decode multisyllabic words.</a:t>
            </a:r>
          </a:p>
          <a:p>
            <a:pPr marL="0" indent="0">
              <a:lnSpc>
                <a:spcPct val="100000"/>
              </a:lnSpc>
              <a:buNone/>
            </a:pP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1528DDD-28FA-A747-92B5-324CAE24AA47}"/>
              </a:ext>
            </a:extLst>
          </p:cNvPr>
          <p:cNvPicPr>
            <a:picLocks noChangeAspect="1"/>
          </p:cNvPicPr>
          <p:nvPr/>
        </p:nvPicPr>
        <p:blipFill>
          <a:blip r:embed="rId2"/>
          <a:stretch>
            <a:fillRect/>
          </a:stretch>
        </p:blipFill>
        <p:spPr>
          <a:xfrm>
            <a:off x="2862091" y="1805940"/>
            <a:ext cx="2966294" cy="3086100"/>
          </a:xfrm>
          <a:prstGeom prst="rect">
            <a:avLst/>
          </a:prstGeom>
        </p:spPr>
      </p:pic>
    </p:spTree>
    <p:extLst>
      <p:ext uri="{BB962C8B-B14F-4D97-AF65-F5344CB8AC3E}">
        <p14:creationId xmlns:p14="http://schemas.microsoft.com/office/powerpoint/2010/main" val="419298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700" y="158525"/>
            <a:ext cx="7986134" cy="507902"/>
          </a:xfrm>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21301"/>
            <a:ext cx="6157913" cy="3262312"/>
          </a:xfrm>
        </p:spPr>
        <p:txBody>
          <a:bodyPr>
            <a:normAutofit/>
          </a:bodyPr>
          <a:lstStyle/>
          <a:p>
            <a:pPr marL="0" indent="0">
              <a:buNone/>
            </a:pPr>
            <a:r>
              <a:rPr lang="en-US" sz="2000" b="1" dirty="0">
                <a:latin typeface="Arial" panose="020B0604020202020204" pitchFamily="34" charset="0"/>
                <a:cs typeface="Arial" panose="020B0604020202020204" pitchFamily="34" charset="0"/>
              </a:rPr>
              <a:t>How-to Step 2</a:t>
            </a:r>
            <a:r>
              <a:rPr lang="en-US" sz="2000" dirty="0">
                <a:latin typeface="Arial" panose="020B0604020202020204" pitchFamily="34" charset="0"/>
                <a:cs typeface="Arial" panose="020B0604020202020204" pitchFamily="34" charset="0"/>
              </a:rPr>
              <a:t>: Teach students a routine they can use to decode multisyllabic words.</a:t>
            </a:r>
          </a:p>
          <a:p>
            <a:pPr marL="0" indent="0">
              <a:buNone/>
            </a:pP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D8F10A-99F7-7041-A3F6-9B4553C31B31}"/>
              </a:ext>
            </a:extLst>
          </p:cNvPr>
          <p:cNvPicPr>
            <a:picLocks noChangeAspect="1"/>
          </p:cNvPicPr>
          <p:nvPr/>
        </p:nvPicPr>
        <p:blipFill>
          <a:blip r:embed="rId2"/>
          <a:stretch>
            <a:fillRect/>
          </a:stretch>
        </p:blipFill>
        <p:spPr>
          <a:xfrm>
            <a:off x="2307850" y="1761715"/>
            <a:ext cx="4151834" cy="3223260"/>
          </a:xfrm>
          <a:prstGeom prst="rect">
            <a:avLst/>
          </a:prstGeom>
        </p:spPr>
      </p:pic>
    </p:spTree>
    <p:extLst>
      <p:ext uri="{BB962C8B-B14F-4D97-AF65-F5344CB8AC3E}">
        <p14:creationId xmlns:p14="http://schemas.microsoft.com/office/powerpoint/2010/main" val="11841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21301"/>
            <a:ext cx="6157913" cy="3262312"/>
          </a:xfrm>
        </p:spPr>
        <p:txBody>
          <a:bodyPr>
            <a:normAutofit/>
          </a:bodyPr>
          <a:lstStyle/>
          <a:p>
            <a:pPr marL="0" indent="0">
              <a:buNone/>
            </a:pPr>
            <a:r>
              <a:rPr lang="en-US" sz="2000" b="1" dirty="0">
                <a:latin typeface="Arial" panose="020B0604020202020204" pitchFamily="34" charset="0"/>
                <a:cs typeface="Arial" panose="020B0604020202020204" pitchFamily="34" charset="0"/>
              </a:rPr>
              <a:t>How-to Step 2</a:t>
            </a:r>
            <a:r>
              <a:rPr lang="en-US" sz="2000" dirty="0">
                <a:latin typeface="Arial" panose="020B0604020202020204" pitchFamily="34" charset="0"/>
                <a:cs typeface="Arial" panose="020B0604020202020204" pitchFamily="34" charset="0"/>
              </a:rPr>
              <a:t>: Teach students a routine they can use to decode multisyllabic words.</a:t>
            </a:r>
          </a:p>
          <a:p>
            <a:pPr marL="0" indent="0">
              <a:buNone/>
            </a:pPr>
            <a:br>
              <a:rPr lang="en-US" sz="2000" b="1"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D3ADD84-1A9F-E442-A5BD-98B50F29635A}"/>
              </a:ext>
            </a:extLst>
          </p:cNvPr>
          <p:cNvPicPr>
            <a:picLocks noChangeAspect="1"/>
          </p:cNvPicPr>
          <p:nvPr/>
        </p:nvPicPr>
        <p:blipFill>
          <a:blip r:embed="rId2"/>
          <a:stretch>
            <a:fillRect/>
          </a:stretch>
        </p:blipFill>
        <p:spPr>
          <a:xfrm>
            <a:off x="1671637" y="1870300"/>
            <a:ext cx="5800725" cy="3114675"/>
          </a:xfrm>
          <a:prstGeom prst="rect">
            <a:avLst/>
          </a:prstGeom>
        </p:spPr>
      </p:pic>
    </p:spTree>
    <p:extLst>
      <p:ext uri="{BB962C8B-B14F-4D97-AF65-F5344CB8AC3E}">
        <p14:creationId xmlns:p14="http://schemas.microsoft.com/office/powerpoint/2010/main" val="207881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940594"/>
            <a:ext cx="6157913" cy="3262312"/>
          </a:xfrm>
        </p:spPr>
        <p:txBody>
          <a:bodyPr>
            <a:noAutofit/>
          </a:bodyPr>
          <a:lstStyle/>
          <a:p>
            <a:pPr marL="0" indent="0">
              <a:buNone/>
            </a:pPr>
            <a:r>
              <a:rPr lang="en-US" sz="1800" b="1" dirty="0">
                <a:latin typeface="Arial" panose="020B0604020202020204" pitchFamily="34" charset="0"/>
                <a:cs typeface="Arial" panose="020B0604020202020204" pitchFamily="34" charset="0"/>
              </a:rPr>
              <a:t>How-to Step 3</a:t>
            </a:r>
            <a:r>
              <a:rPr lang="en-US" sz="1800" dirty="0">
                <a:latin typeface="Arial" panose="020B0604020202020204" pitchFamily="34" charset="0"/>
                <a:cs typeface="Arial" panose="020B0604020202020204" pitchFamily="34" charset="0"/>
              </a:rPr>
              <a:t>: Embed spelling instruction in the lesson.</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Dictation of multisyllabic words. </a:t>
            </a:r>
            <a:r>
              <a:rPr lang="en-US" sz="1800" dirty="0">
                <a:latin typeface="Arial" panose="020B0604020202020204" pitchFamily="34" charset="0"/>
                <a:cs typeface="Arial" panose="020B0604020202020204" pitchFamily="34" charset="0"/>
              </a:rPr>
              <a:t>(REWARDS)</a:t>
            </a:r>
          </a:p>
          <a:p>
            <a:r>
              <a:rPr lang="en-US" sz="1800" dirty="0">
                <a:latin typeface="Arial" panose="020B0604020202020204" pitchFamily="34" charset="0"/>
                <a:cs typeface="Arial" panose="020B0604020202020204" pitchFamily="34" charset="0"/>
              </a:rPr>
              <a:t>Teacher dictates the spelling word. (inventiveness) </a:t>
            </a:r>
          </a:p>
          <a:p>
            <a:r>
              <a:rPr lang="en-US" sz="1800" dirty="0">
                <a:latin typeface="Arial" panose="020B0604020202020204" pitchFamily="34" charset="0"/>
                <a:cs typeface="Arial" panose="020B0604020202020204" pitchFamily="34" charset="0"/>
              </a:rPr>
              <a:t>Repeat spelling word.</a:t>
            </a:r>
          </a:p>
          <a:p>
            <a:r>
              <a:rPr lang="en-US" sz="1800" dirty="0">
                <a:latin typeface="Arial" panose="020B0604020202020204" pitchFamily="34" charset="0"/>
                <a:cs typeface="Arial" panose="020B0604020202020204" pitchFamily="34" charset="0"/>
              </a:rPr>
              <a:t>Segment into oral syllables.</a:t>
            </a:r>
          </a:p>
          <a:p>
            <a:r>
              <a:rPr lang="en-US" sz="1800" dirty="0">
                <a:latin typeface="Arial" panose="020B0604020202020204" pitchFamily="34" charset="0"/>
                <a:cs typeface="Arial" panose="020B0604020202020204" pitchFamily="34" charset="0"/>
              </a:rPr>
              <a:t>Say the oral syllables as you write the word.</a:t>
            </a:r>
          </a:p>
          <a:p>
            <a:r>
              <a:rPr lang="en-US" sz="1800" dirty="0">
                <a:latin typeface="Arial" panose="020B0604020202020204" pitchFamily="34" charset="0"/>
                <a:cs typeface="Arial" panose="020B0604020202020204" pitchFamily="34" charset="0"/>
              </a:rPr>
              <a:t>Compare spelling to correct spelling.   inventiveness</a:t>
            </a:r>
          </a:p>
          <a:p>
            <a:r>
              <a:rPr lang="en-US" sz="1800" dirty="0">
                <a:latin typeface="Arial" panose="020B0604020202020204" pitchFamily="34" charset="0"/>
                <a:cs typeface="Arial" panose="020B0604020202020204" pitchFamily="34" charset="0"/>
              </a:rPr>
              <a:t>Cross-out and rewrite word correctly.</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24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975291"/>
            <a:ext cx="7265463" cy="3633787"/>
          </a:xfrm>
        </p:spPr>
        <p:txBody>
          <a:bodyPr>
            <a:normAutofit/>
          </a:bodyPr>
          <a:lstStyle/>
          <a:p>
            <a:pPr marL="0" indent="0">
              <a:lnSpc>
                <a:spcPct val="110000"/>
              </a:lnSpc>
              <a:buNone/>
            </a:pPr>
            <a:r>
              <a:rPr lang="en-US" b="1" dirty="0">
                <a:latin typeface="Arial" panose="020B0604020202020204" pitchFamily="34" charset="0"/>
                <a:cs typeface="Arial" panose="020B0604020202020204" pitchFamily="34" charset="0"/>
              </a:rPr>
              <a:t>How-to Step 4</a:t>
            </a:r>
            <a:r>
              <a:rPr lang="en-US" dirty="0">
                <a:latin typeface="Arial" panose="020B0604020202020204" pitchFamily="34" charset="0"/>
                <a:cs typeface="Arial" panose="020B0604020202020204" pitchFamily="34" charset="0"/>
              </a:rPr>
              <a:t>: Engage students in a wide array of activities that allow them to </a:t>
            </a:r>
            <a:r>
              <a:rPr lang="en-US" b="1" dirty="0">
                <a:latin typeface="Arial" panose="020B0604020202020204" pitchFamily="34" charset="0"/>
                <a:cs typeface="Arial" panose="020B0604020202020204" pitchFamily="34" charset="0"/>
              </a:rPr>
              <a:t>practice reading multisyllabic words </a:t>
            </a:r>
            <a:r>
              <a:rPr lang="en-US" dirty="0">
                <a:latin typeface="Arial" panose="020B0604020202020204" pitchFamily="34" charset="0"/>
                <a:cs typeface="Arial" panose="020B0604020202020204" pitchFamily="34" charset="0"/>
              </a:rPr>
              <a:t>accurately and with increasing automaticity.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nSpc>
                <a:spcPct val="110000"/>
              </a:lnSpc>
              <a:buNone/>
            </a:pPr>
            <a:r>
              <a:rPr lang="en-US" dirty="0">
                <a:latin typeface="Arial" panose="020B0604020202020204" pitchFamily="34" charset="0"/>
                <a:cs typeface="Arial" panose="020B0604020202020204" pitchFamily="34" charset="0"/>
              </a:rPr>
              <a:t>Provide practice reading multisyllabic words in:</a:t>
            </a:r>
          </a:p>
          <a:p>
            <a:pPr marL="800100" indent="-169863">
              <a:lnSpc>
                <a:spcPct val="110000"/>
              </a:lnSpc>
            </a:pPr>
            <a:r>
              <a:rPr lang="en-US" dirty="0">
                <a:highlight>
                  <a:srgbClr val="FFFF00"/>
                </a:highlight>
                <a:latin typeface="Arial" panose="020B0604020202020204" pitchFamily="34" charset="0"/>
                <a:cs typeface="Arial" panose="020B0604020202020204" pitchFamily="34" charset="0"/>
              </a:rPr>
              <a:t>Isolation </a:t>
            </a:r>
          </a:p>
          <a:p>
            <a:pPr marL="800100" indent="-169863">
              <a:lnSpc>
                <a:spcPct val="110000"/>
              </a:lnSpc>
            </a:pPr>
            <a:r>
              <a:rPr lang="en-US" dirty="0">
                <a:highlight>
                  <a:srgbClr val="FFFF00"/>
                </a:highlight>
                <a:latin typeface="Arial" panose="020B0604020202020204" pitchFamily="34" charset="0"/>
                <a:cs typeface="Arial" panose="020B0604020202020204" pitchFamily="34" charset="0"/>
              </a:rPr>
              <a:t>Sentences</a:t>
            </a:r>
          </a:p>
          <a:p>
            <a:pPr marL="800100" indent="-169863">
              <a:lnSpc>
                <a:spcPct val="110000"/>
              </a:lnSpc>
            </a:pPr>
            <a:r>
              <a:rPr lang="en-US" dirty="0">
                <a:highlight>
                  <a:srgbClr val="FFFF00"/>
                </a:highlight>
                <a:latin typeface="Arial" panose="020B0604020202020204" pitchFamily="34" charset="0"/>
                <a:cs typeface="Arial" panose="020B0604020202020204" pitchFamily="34" charset="0"/>
              </a:rPr>
              <a:t>Passages </a:t>
            </a:r>
          </a:p>
        </p:txBody>
      </p:sp>
    </p:spTree>
    <p:extLst>
      <p:ext uri="{BB962C8B-B14F-4D97-AF65-F5344CB8AC3E}">
        <p14:creationId xmlns:p14="http://schemas.microsoft.com/office/powerpoint/2010/main" val="21209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7"/>
          <p:cNvSpPr txBox="1">
            <a:spLocks noGrp="1"/>
          </p:cNvSpPr>
          <p:nvPr>
            <p:ph type="body" idx="4294967295"/>
          </p:nvPr>
        </p:nvSpPr>
        <p:spPr>
          <a:xfrm>
            <a:off x="2718675" y="1087163"/>
            <a:ext cx="4521487" cy="2842546"/>
          </a:xfrm>
          <a:prstGeom prst="rect">
            <a:avLst/>
          </a:prstGeom>
          <a:noFill/>
          <a:ln>
            <a:noFill/>
          </a:ln>
        </p:spPr>
        <p:txBody>
          <a:bodyPr spcFirstLastPara="1" vert="horz" wrap="square" lIns="68569" tIns="34275" rIns="68569" bIns="34275" rtlCol="0" anchor="t" anchorCtr="0">
            <a:noAutofit/>
          </a:bodyPr>
          <a:lstStyle/>
          <a:p>
            <a:pPr marL="0" indent="0">
              <a:lnSpc>
                <a:spcPct val="100000"/>
              </a:lnSpc>
              <a:spcBef>
                <a:spcPts val="0"/>
              </a:spcBef>
              <a:buClr>
                <a:srgbClr val="193C65"/>
              </a:buClr>
              <a:buSzPts val="2800"/>
              <a:buNone/>
            </a:pPr>
            <a:r>
              <a:rPr lang="en-US" dirty="0">
                <a:solidFill>
                  <a:srgbClr val="193C65"/>
                </a:solidFill>
                <a:latin typeface="Calibri" panose="020F0502020204030204" pitchFamily="34" charset="0"/>
                <a:cs typeface="Calibri" panose="020F0502020204030204" pitchFamily="34" charset="0"/>
              </a:rPr>
              <a:t>@</a:t>
            </a:r>
            <a:r>
              <a:rPr lang="en-US" dirty="0" err="1">
                <a:solidFill>
                  <a:srgbClr val="193C65"/>
                </a:solidFill>
                <a:latin typeface="Calibri" panose="020F0502020204030204" pitchFamily="34" charset="0"/>
                <a:cs typeface="Calibri" panose="020F0502020204030204" pitchFamily="34" charset="0"/>
              </a:rPr>
              <a:t>VoyagerSoprisLearning</a:t>
            </a:r>
            <a:endParaRPr dirty="0">
              <a:solidFill>
                <a:srgbClr val="193C65"/>
              </a:solidFill>
              <a:latin typeface="Calibri" panose="020F0502020204030204" pitchFamily="34" charset="0"/>
              <a:cs typeface="Calibri" panose="020F0502020204030204" pitchFamily="34" charset="0"/>
            </a:endParaRPr>
          </a:p>
          <a:p>
            <a:pPr marL="0" indent="0">
              <a:lnSpc>
                <a:spcPct val="100000"/>
              </a:lnSpc>
              <a:spcBef>
                <a:spcPts val="300"/>
              </a:spcBef>
              <a:buClr>
                <a:srgbClr val="202D46"/>
              </a:buClr>
              <a:buSzPts val="2000"/>
              <a:buNone/>
            </a:pPr>
            <a:endParaRPr dirty="0">
              <a:solidFill>
                <a:srgbClr val="193C65"/>
              </a:solidFill>
              <a:latin typeface="Calibri" panose="020F0502020204030204" pitchFamily="34" charset="0"/>
              <a:cs typeface="Calibri" panose="020F0502020204030204" pitchFamily="34" charset="0"/>
            </a:endParaRPr>
          </a:p>
          <a:p>
            <a:pPr marL="0" indent="0">
              <a:lnSpc>
                <a:spcPct val="100000"/>
              </a:lnSpc>
              <a:spcBef>
                <a:spcPts val="420"/>
              </a:spcBef>
              <a:buClr>
                <a:srgbClr val="193C65"/>
              </a:buClr>
              <a:buSzPts val="2800"/>
              <a:buNone/>
            </a:pPr>
            <a:r>
              <a:rPr lang="en-US" dirty="0">
                <a:solidFill>
                  <a:srgbClr val="193C65"/>
                </a:solidFill>
                <a:latin typeface="Calibri" panose="020F0502020204030204" pitchFamily="34" charset="0"/>
                <a:cs typeface="Calibri" panose="020F0502020204030204" pitchFamily="34" charset="0"/>
              </a:rPr>
              <a:t>@</a:t>
            </a:r>
            <a:r>
              <a:rPr lang="en-US" dirty="0" err="1">
                <a:solidFill>
                  <a:srgbClr val="193C65"/>
                </a:solidFill>
                <a:latin typeface="Calibri" panose="020F0502020204030204" pitchFamily="34" charset="0"/>
                <a:cs typeface="Calibri" panose="020F0502020204030204" pitchFamily="34" charset="0"/>
              </a:rPr>
              <a:t>voyagersopris</a:t>
            </a:r>
            <a:endParaRPr dirty="0">
              <a:latin typeface="Calibri" panose="020F0502020204030204" pitchFamily="34" charset="0"/>
              <a:cs typeface="Calibri" panose="020F0502020204030204" pitchFamily="34" charset="0"/>
            </a:endParaRPr>
          </a:p>
          <a:p>
            <a:pPr marL="0" indent="0">
              <a:lnSpc>
                <a:spcPct val="100000"/>
              </a:lnSpc>
              <a:spcBef>
                <a:spcPts val="300"/>
              </a:spcBef>
              <a:buClr>
                <a:srgbClr val="202D46"/>
              </a:buClr>
              <a:buSzPts val="2000"/>
              <a:buNone/>
            </a:pPr>
            <a:endParaRPr dirty="0">
              <a:solidFill>
                <a:srgbClr val="193C65"/>
              </a:solidFill>
              <a:latin typeface="Calibri" panose="020F0502020204030204" pitchFamily="34" charset="0"/>
              <a:cs typeface="Calibri" panose="020F0502020204030204" pitchFamily="34" charset="0"/>
            </a:endParaRPr>
          </a:p>
          <a:p>
            <a:pPr marL="0" indent="0">
              <a:lnSpc>
                <a:spcPct val="100000"/>
              </a:lnSpc>
              <a:spcBef>
                <a:spcPts val="420"/>
              </a:spcBef>
              <a:buClr>
                <a:srgbClr val="193C65"/>
              </a:buClr>
              <a:buSzPts val="2800"/>
              <a:buNone/>
            </a:pPr>
            <a:r>
              <a:rPr lang="en-US" dirty="0">
                <a:solidFill>
                  <a:srgbClr val="193C65"/>
                </a:solidFill>
                <a:latin typeface="Calibri" panose="020F0502020204030204" pitchFamily="34" charset="0"/>
                <a:cs typeface="Calibri" panose="020F0502020204030204" pitchFamily="34" charset="0"/>
              </a:rPr>
              <a:t>@</a:t>
            </a:r>
            <a:r>
              <a:rPr lang="en-US" dirty="0" err="1">
                <a:solidFill>
                  <a:srgbClr val="193C65"/>
                </a:solidFill>
                <a:latin typeface="Calibri" panose="020F0502020204030204" pitchFamily="34" charset="0"/>
                <a:cs typeface="Calibri" panose="020F0502020204030204" pitchFamily="34" charset="0"/>
              </a:rPr>
              <a:t>VoyagerSoprisLearning</a:t>
            </a:r>
            <a:endParaRPr dirty="0">
              <a:solidFill>
                <a:srgbClr val="193C65"/>
              </a:solidFill>
              <a:latin typeface="Calibri" panose="020F0502020204030204" pitchFamily="34" charset="0"/>
              <a:cs typeface="Calibri" panose="020F0502020204030204" pitchFamily="34" charset="0"/>
            </a:endParaRPr>
          </a:p>
          <a:p>
            <a:pPr marL="0" indent="0">
              <a:spcBef>
                <a:spcPts val="420"/>
              </a:spcBef>
              <a:buClr>
                <a:srgbClr val="193C65"/>
              </a:buClr>
              <a:buSzPts val="2800"/>
              <a:buNone/>
            </a:pPr>
            <a:endParaRPr dirty="0">
              <a:solidFill>
                <a:srgbClr val="193C65"/>
              </a:solidFill>
              <a:latin typeface="Calibri" panose="020F0502020204030204" pitchFamily="34" charset="0"/>
              <a:cs typeface="Calibri" panose="020F0502020204030204" pitchFamily="34" charset="0"/>
            </a:endParaRPr>
          </a:p>
          <a:p>
            <a:pPr marL="0" indent="0">
              <a:spcBef>
                <a:spcPts val="420"/>
              </a:spcBef>
              <a:buClr>
                <a:srgbClr val="193C65"/>
              </a:buClr>
              <a:buSzPts val="2800"/>
              <a:buNone/>
            </a:pPr>
            <a:r>
              <a:rPr lang="en-US" dirty="0">
                <a:solidFill>
                  <a:srgbClr val="193C65"/>
                </a:solidFill>
                <a:latin typeface="Calibri" panose="020F0502020204030204" pitchFamily="34" charset="0"/>
                <a:cs typeface="Calibri" panose="020F0502020204030204" pitchFamily="34" charset="0"/>
              </a:rPr>
              <a:t>@</a:t>
            </a:r>
            <a:r>
              <a:rPr lang="en-US" dirty="0" err="1">
                <a:solidFill>
                  <a:srgbClr val="193C65"/>
                </a:solidFill>
                <a:latin typeface="Calibri" panose="020F0502020204030204" pitchFamily="34" charset="0"/>
                <a:cs typeface="Calibri" panose="020F0502020204030204" pitchFamily="34" charset="0"/>
              </a:rPr>
              <a:t>voyagersopris</a:t>
            </a:r>
            <a:endParaRPr dirty="0">
              <a:latin typeface="Calibri" panose="020F0502020204030204" pitchFamily="34" charset="0"/>
              <a:cs typeface="Calibri" panose="020F0502020204030204" pitchFamily="34" charset="0"/>
            </a:endParaRPr>
          </a:p>
          <a:p>
            <a:pPr marL="0" indent="0">
              <a:lnSpc>
                <a:spcPct val="100000"/>
              </a:lnSpc>
              <a:spcBef>
                <a:spcPts val="420"/>
              </a:spcBef>
              <a:buClr>
                <a:srgbClr val="193C65"/>
              </a:buClr>
              <a:buSzPts val="2800"/>
              <a:buNone/>
            </a:pPr>
            <a:endParaRPr dirty="0">
              <a:solidFill>
                <a:srgbClr val="193C65"/>
              </a:solidFill>
              <a:latin typeface="Calibri" panose="020F0502020204030204" pitchFamily="34" charset="0"/>
              <a:cs typeface="Calibri" panose="020F0502020204030204" pitchFamily="34" charset="0"/>
            </a:endParaRPr>
          </a:p>
        </p:txBody>
      </p:sp>
      <p:pic>
        <p:nvPicPr>
          <p:cNvPr id="92" name="Google Shape;92;p17"/>
          <p:cNvPicPr preferRelativeResize="0"/>
          <p:nvPr/>
        </p:nvPicPr>
        <p:blipFill>
          <a:blip r:embed="rId3">
            <a:alphaModFix/>
          </a:blip>
          <a:stretch>
            <a:fillRect/>
          </a:stretch>
        </p:blipFill>
        <p:spPr>
          <a:xfrm>
            <a:off x="1692256" y="1678274"/>
            <a:ext cx="819261" cy="819261"/>
          </a:xfrm>
          <a:prstGeom prst="rect">
            <a:avLst/>
          </a:prstGeom>
          <a:noFill/>
          <a:ln>
            <a:noFill/>
          </a:ln>
        </p:spPr>
      </p:pic>
      <p:pic>
        <p:nvPicPr>
          <p:cNvPr id="93" name="Google Shape;93;p17"/>
          <p:cNvPicPr preferRelativeResize="0"/>
          <p:nvPr/>
        </p:nvPicPr>
        <p:blipFill>
          <a:blip r:embed="rId4">
            <a:alphaModFix/>
          </a:blip>
          <a:stretch>
            <a:fillRect/>
          </a:stretch>
        </p:blipFill>
        <p:spPr>
          <a:xfrm>
            <a:off x="1792221" y="2539427"/>
            <a:ext cx="619331" cy="619331"/>
          </a:xfrm>
          <a:prstGeom prst="rect">
            <a:avLst/>
          </a:prstGeom>
          <a:noFill/>
          <a:ln>
            <a:noFill/>
          </a:ln>
          <a:effectLst>
            <a:outerShdw blurRad="114300" dist="127000" dir="5400000" algn="t" rotWithShape="0">
              <a:prstClr val="black">
                <a:alpha val="66869"/>
              </a:prstClr>
            </a:outerShdw>
          </a:effectLst>
        </p:spPr>
      </p:pic>
      <p:pic>
        <p:nvPicPr>
          <p:cNvPr id="94" name="Google Shape;94;p17"/>
          <p:cNvPicPr preferRelativeResize="0"/>
          <p:nvPr/>
        </p:nvPicPr>
        <p:blipFill>
          <a:blip r:embed="rId5">
            <a:alphaModFix/>
          </a:blip>
          <a:stretch>
            <a:fillRect/>
          </a:stretch>
        </p:blipFill>
        <p:spPr>
          <a:xfrm>
            <a:off x="1792221" y="3310378"/>
            <a:ext cx="619331" cy="619331"/>
          </a:xfrm>
          <a:prstGeom prst="rect">
            <a:avLst/>
          </a:prstGeom>
          <a:noFill/>
          <a:ln>
            <a:noFill/>
          </a:ln>
          <a:effectLst>
            <a:outerShdw blurRad="114300" dist="127000" dir="5400000" algn="t" rotWithShape="0">
              <a:prstClr val="black">
                <a:alpha val="66869"/>
              </a:prstClr>
            </a:outerShdw>
          </a:effectLst>
        </p:spPr>
      </p:pic>
      <p:sp>
        <p:nvSpPr>
          <p:cNvPr id="8" name="Google Shape;108;p19">
            <a:extLst>
              <a:ext uri="{FF2B5EF4-FFF2-40B4-BE49-F238E27FC236}">
                <a16:creationId xmlns:a16="http://schemas.microsoft.com/office/drawing/2014/main" id="{F8D6A7B0-0517-714D-B3C2-72E017FB6CFD}"/>
              </a:ext>
            </a:extLst>
          </p:cNvPr>
          <p:cNvSpPr txBox="1">
            <a:spLocks/>
          </p:cNvSpPr>
          <p:nvPr/>
        </p:nvSpPr>
        <p:spPr>
          <a:xfrm>
            <a:off x="164069" y="69075"/>
            <a:ext cx="8806560" cy="453848"/>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202D46"/>
              </a:buClr>
              <a:buSzPts val="1800"/>
            </a:pPr>
            <a:r>
              <a:rPr lang="en-US" sz="2100" b="1" dirty="0">
                <a:solidFill>
                  <a:schemeClr val="dk2"/>
                </a:solidFill>
              </a:rPr>
              <a:t>Connect With Us</a:t>
            </a:r>
          </a:p>
        </p:txBody>
      </p:sp>
      <p:pic>
        <p:nvPicPr>
          <p:cNvPr id="3" name="Picture 2" descr="A blue square with a cross&#10;&#10;Description automatically generated with low confidence">
            <a:extLst>
              <a:ext uri="{FF2B5EF4-FFF2-40B4-BE49-F238E27FC236}">
                <a16:creationId xmlns:a16="http://schemas.microsoft.com/office/drawing/2014/main" id="{D1DDA13F-5887-564C-8833-493D6EA00502}"/>
              </a:ext>
            </a:extLst>
          </p:cNvPr>
          <p:cNvPicPr>
            <a:picLocks noChangeAspect="1"/>
          </p:cNvPicPr>
          <p:nvPr/>
        </p:nvPicPr>
        <p:blipFill>
          <a:blip r:embed="rId6"/>
          <a:stretch>
            <a:fillRect/>
          </a:stretch>
        </p:blipFill>
        <p:spPr>
          <a:xfrm>
            <a:off x="1793807" y="972214"/>
            <a:ext cx="616162" cy="616162"/>
          </a:xfrm>
          <a:prstGeom prst="roundRect">
            <a:avLst>
              <a:gd name="adj" fmla="val 22656"/>
            </a:avLst>
          </a:prstGeom>
          <a:effectLst>
            <a:outerShdw blurRad="114300" dist="127000" dir="5400000" algn="t" rotWithShape="0">
              <a:prstClr val="black">
                <a:alpha val="6685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51005"/>
            <a:ext cx="8206353" cy="3970337"/>
          </a:xfrm>
        </p:spPr>
        <p:txBody>
          <a:bodyPr/>
          <a:lstStyle/>
          <a:p>
            <a:pPr marL="0" indent="0">
              <a:lnSpc>
                <a:spcPct val="100000"/>
              </a:lnSpc>
              <a:buNone/>
            </a:pPr>
            <a:r>
              <a:rPr lang="en-US" b="1" dirty="0">
                <a:latin typeface="Arial" panose="020B0604020202020204" pitchFamily="34" charset="0"/>
                <a:cs typeface="Arial" panose="020B0604020202020204" pitchFamily="34" charset="0"/>
              </a:rPr>
              <a:t>How-to Step 4</a:t>
            </a:r>
            <a:r>
              <a:rPr lang="en-US" dirty="0">
                <a:latin typeface="Arial" panose="020B0604020202020204" pitchFamily="34" charset="0"/>
                <a:cs typeface="Arial" panose="020B0604020202020204" pitchFamily="34" charset="0"/>
              </a:rPr>
              <a:t>: Engage students in a wide array of activities that allow them to </a:t>
            </a:r>
            <a:r>
              <a:rPr lang="en-US" b="1" dirty="0">
                <a:latin typeface="Arial" panose="020B0604020202020204" pitchFamily="34" charset="0"/>
                <a:cs typeface="Arial" panose="020B0604020202020204" pitchFamily="34" charset="0"/>
              </a:rPr>
              <a:t>practice reading multisyllabic words </a:t>
            </a:r>
            <a:r>
              <a:rPr lang="en-US"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dirty="0">
                <a:latin typeface="Arial" panose="020B0604020202020204" pitchFamily="34" charset="0"/>
                <a:cs typeface="Arial" panose="020B0604020202020204" pitchFamily="34" charset="0"/>
              </a:rPr>
              <a:t>Provide practice reading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multisyllabic words in:</a:t>
            </a:r>
          </a:p>
          <a:p>
            <a:pPr marL="862013" indent="-169863">
              <a:lnSpc>
                <a:spcPct val="100000"/>
              </a:lnSpc>
            </a:pPr>
            <a:r>
              <a:rPr lang="en-US" b="1" dirty="0">
                <a:latin typeface="Arial" panose="020B0604020202020204" pitchFamily="34" charset="0"/>
                <a:cs typeface="Arial" panose="020B0604020202020204" pitchFamily="34" charset="0"/>
              </a:rPr>
              <a:t>Isolation </a:t>
            </a:r>
          </a:p>
          <a:p>
            <a:pPr marL="0" indent="0">
              <a:lnSpc>
                <a:spcPct val="100000"/>
              </a:lnSpc>
              <a:buNone/>
            </a:pPr>
            <a:r>
              <a:rPr lang="en-US"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3A893E73-2382-FD4D-87B6-D860F666BB12}"/>
              </a:ext>
            </a:extLst>
          </p:cNvPr>
          <p:cNvPicPr>
            <a:picLocks noChangeAspect="1"/>
          </p:cNvPicPr>
          <p:nvPr/>
        </p:nvPicPr>
        <p:blipFill>
          <a:blip r:embed="rId2"/>
          <a:stretch>
            <a:fillRect/>
          </a:stretch>
        </p:blipFill>
        <p:spPr>
          <a:xfrm>
            <a:off x="3789336" y="2177403"/>
            <a:ext cx="3672075" cy="2743200"/>
          </a:xfrm>
          <a:prstGeom prst="rect">
            <a:avLst/>
          </a:prstGeom>
        </p:spPr>
      </p:pic>
    </p:spTree>
    <p:extLst>
      <p:ext uri="{BB962C8B-B14F-4D97-AF65-F5344CB8AC3E}">
        <p14:creationId xmlns:p14="http://schemas.microsoft.com/office/powerpoint/2010/main" val="302276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29534"/>
            <a:ext cx="7931890" cy="3633787"/>
          </a:xfrm>
        </p:spPr>
        <p:txBody>
          <a:bodyPr/>
          <a:lstStyle/>
          <a:p>
            <a:pPr marL="0" indent="0">
              <a:lnSpc>
                <a:spcPct val="100000"/>
              </a:lnSpc>
              <a:buNone/>
            </a:pPr>
            <a:r>
              <a:rPr lang="en-US" b="1" dirty="0">
                <a:latin typeface="Arial" panose="020B0604020202020204" pitchFamily="34" charset="0"/>
                <a:cs typeface="Arial" panose="020B0604020202020204" pitchFamily="34" charset="0"/>
              </a:rPr>
              <a:t>How-to Step 4</a:t>
            </a:r>
            <a:r>
              <a:rPr lang="en-US" dirty="0">
                <a:latin typeface="Arial" panose="020B0604020202020204" pitchFamily="34" charset="0"/>
                <a:cs typeface="Arial" panose="020B0604020202020204" pitchFamily="34" charset="0"/>
              </a:rPr>
              <a:t>: Engage students in a wide array of activities that allow them to </a:t>
            </a:r>
            <a:r>
              <a:rPr lang="en-US" b="1" dirty="0">
                <a:latin typeface="Arial" panose="020B0604020202020204" pitchFamily="34" charset="0"/>
                <a:cs typeface="Arial" panose="020B0604020202020204" pitchFamily="34" charset="0"/>
              </a:rPr>
              <a:t>practice reading multisyllabic words </a:t>
            </a:r>
            <a:r>
              <a:rPr lang="en-US"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dirty="0">
                <a:latin typeface="Arial" panose="020B0604020202020204" pitchFamily="34" charset="0"/>
                <a:cs typeface="Arial" panose="020B0604020202020204" pitchFamily="34" charset="0"/>
              </a:rPr>
              <a:t>Provide practice reading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multisyllabic words in:</a:t>
            </a:r>
          </a:p>
          <a:p>
            <a:pPr marL="862013" indent="-169863">
              <a:lnSpc>
                <a:spcPct val="100000"/>
              </a:lnSpc>
            </a:pPr>
            <a:r>
              <a:rPr lang="en-US" dirty="0">
                <a:latin typeface="Arial" panose="020B0604020202020204" pitchFamily="34" charset="0"/>
                <a:cs typeface="Arial" panose="020B0604020202020204" pitchFamily="34" charset="0"/>
              </a:rPr>
              <a:t>Isolation</a:t>
            </a:r>
          </a:p>
          <a:p>
            <a:pPr marL="0" indent="0">
              <a:lnSpc>
                <a:spcPct val="100000"/>
              </a:lnSpc>
              <a:buNone/>
            </a:pP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AD10CCF7-2913-4840-914E-76573D9BDF28}"/>
              </a:ext>
            </a:extLst>
          </p:cNvPr>
          <p:cNvPicPr>
            <a:picLocks noChangeAspect="1"/>
          </p:cNvPicPr>
          <p:nvPr/>
        </p:nvPicPr>
        <p:blipFill>
          <a:blip r:embed="rId2"/>
          <a:stretch>
            <a:fillRect/>
          </a:stretch>
        </p:blipFill>
        <p:spPr>
          <a:xfrm>
            <a:off x="3891400" y="2102279"/>
            <a:ext cx="4281206" cy="2743200"/>
          </a:xfrm>
          <a:prstGeom prst="rect">
            <a:avLst/>
          </a:prstGeom>
        </p:spPr>
      </p:pic>
    </p:spTree>
    <p:extLst>
      <p:ext uri="{BB962C8B-B14F-4D97-AF65-F5344CB8AC3E}">
        <p14:creationId xmlns:p14="http://schemas.microsoft.com/office/powerpoint/2010/main" val="3477004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967541"/>
            <a:ext cx="7722663" cy="3633787"/>
          </a:xfrm>
        </p:spPr>
        <p:txBody>
          <a:bodyPr/>
          <a:lstStyle/>
          <a:p>
            <a:pPr marL="0" indent="0">
              <a:lnSpc>
                <a:spcPct val="100000"/>
              </a:lnSpc>
              <a:buNone/>
            </a:pPr>
            <a:r>
              <a:rPr lang="en-US" b="1" dirty="0">
                <a:latin typeface="Arial" panose="020B0604020202020204" pitchFamily="34" charset="0"/>
                <a:cs typeface="Arial" panose="020B0604020202020204" pitchFamily="34" charset="0"/>
              </a:rPr>
              <a:t>How-to Step 4</a:t>
            </a:r>
            <a:r>
              <a:rPr lang="en-US" dirty="0">
                <a:latin typeface="Arial" panose="020B0604020202020204" pitchFamily="34" charset="0"/>
                <a:cs typeface="Arial" panose="020B0604020202020204" pitchFamily="34" charset="0"/>
              </a:rPr>
              <a:t>: Engage students in a wide array of activities that allow them to </a:t>
            </a:r>
            <a:r>
              <a:rPr lang="en-US" b="1" dirty="0">
                <a:latin typeface="Arial" panose="020B0604020202020204" pitchFamily="34" charset="0"/>
                <a:cs typeface="Arial" panose="020B0604020202020204" pitchFamily="34" charset="0"/>
              </a:rPr>
              <a:t>practice reading multisyllabic words </a:t>
            </a:r>
            <a:r>
              <a:rPr lang="en-US"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dirty="0">
                <a:latin typeface="Arial" panose="020B0604020202020204" pitchFamily="34" charset="0"/>
                <a:cs typeface="Arial" panose="020B0604020202020204" pitchFamily="34" charset="0"/>
              </a:rPr>
              <a:t>Provide practice reading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multisyllabic words in </a:t>
            </a:r>
          </a:p>
          <a:p>
            <a:pPr marL="862013" indent="-169863">
              <a:lnSpc>
                <a:spcPct val="100000"/>
              </a:lnSpc>
            </a:pPr>
            <a:r>
              <a:rPr lang="en-US" dirty="0">
                <a:latin typeface="Arial" panose="020B0604020202020204" pitchFamily="34" charset="0"/>
                <a:cs typeface="Arial" panose="020B0604020202020204" pitchFamily="34" charset="0"/>
              </a:rPr>
              <a:t>Isolation </a:t>
            </a:r>
          </a:p>
          <a:p>
            <a:pPr marL="0" indent="0">
              <a:lnSpc>
                <a:spcPct val="100000"/>
              </a:lnSpc>
              <a:buNone/>
            </a:pP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8A788957-7D14-B54E-B8BD-2C672543DEBC}"/>
              </a:ext>
            </a:extLst>
          </p:cNvPr>
          <p:cNvPicPr>
            <a:picLocks noChangeAspect="1"/>
          </p:cNvPicPr>
          <p:nvPr/>
        </p:nvPicPr>
        <p:blipFill>
          <a:blip r:embed="rId2"/>
          <a:stretch>
            <a:fillRect/>
          </a:stretch>
        </p:blipFill>
        <p:spPr>
          <a:xfrm>
            <a:off x="3814407" y="2173195"/>
            <a:ext cx="4532781" cy="2811780"/>
          </a:xfrm>
          <a:prstGeom prst="rect">
            <a:avLst/>
          </a:prstGeom>
        </p:spPr>
      </p:pic>
    </p:spTree>
    <p:extLst>
      <p:ext uri="{BB962C8B-B14F-4D97-AF65-F5344CB8AC3E}">
        <p14:creationId xmlns:p14="http://schemas.microsoft.com/office/powerpoint/2010/main" val="268296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983040"/>
            <a:ext cx="7792405" cy="3633787"/>
          </a:xfrm>
        </p:spPr>
        <p:txBody>
          <a:bodyPr/>
          <a:lstStyle/>
          <a:p>
            <a:pPr marL="0" indent="0">
              <a:lnSpc>
                <a:spcPct val="100000"/>
              </a:lnSpc>
              <a:buNone/>
            </a:pPr>
            <a:r>
              <a:rPr lang="en-US" b="1" dirty="0">
                <a:latin typeface="Arial" panose="020B0604020202020204" pitchFamily="34" charset="0"/>
                <a:cs typeface="Arial" panose="020B0604020202020204" pitchFamily="34" charset="0"/>
              </a:rPr>
              <a:t>How-to Step 4</a:t>
            </a:r>
            <a:r>
              <a:rPr lang="en-US" dirty="0">
                <a:latin typeface="Arial" panose="020B0604020202020204" pitchFamily="34" charset="0"/>
                <a:cs typeface="Arial" panose="020B0604020202020204" pitchFamily="34" charset="0"/>
              </a:rPr>
              <a:t>: Engage students in a wide array of activities that allow them to </a:t>
            </a:r>
            <a:r>
              <a:rPr lang="en-US" b="1" dirty="0">
                <a:latin typeface="Arial" panose="020B0604020202020204" pitchFamily="34" charset="0"/>
                <a:cs typeface="Arial" panose="020B0604020202020204" pitchFamily="34" charset="0"/>
              </a:rPr>
              <a:t>practice reading multisyllabic words </a:t>
            </a:r>
            <a:r>
              <a:rPr lang="en-US"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dirty="0">
                <a:latin typeface="Arial" panose="020B0604020202020204" pitchFamily="34" charset="0"/>
                <a:cs typeface="Arial" panose="020B0604020202020204" pitchFamily="34" charset="0"/>
              </a:rPr>
              <a:t>Provide practice reading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multisyllabic words in:</a:t>
            </a:r>
          </a:p>
          <a:p>
            <a:pPr marL="862013" indent="-169863">
              <a:lnSpc>
                <a:spcPct val="100000"/>
              </a:lnSpc>
            </a:pPr>
            <a:r>
              <a:rPr lang="en-US" dirty="0">
                <a:latin typeface="Arial" panose="020B0604020202020204" pitchFamily="34" charset="0"/>
                <a:cs typeface="Arial" panose="020B0604020202020204" pitchFamily="34" charset="0"/>
              </a:rPr>
              <a:t>Sentences  </a:t>
            </a:r>
          </a:p>
          <a:p>
            <a:pPr marL="0" indent="0">
              <a:lnSpc>
                <a:spcPct val="100000"/>
              </a:lnSpc>
              <a:buNone/>
            </a:pPr>
            <a:r>
              <a:rPr lang="en-US"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78EB7CB3-7956-F44F-9885-ABFB4703F199}"/>
              </a:ext>
            </a:extLst>
          </p:cNvPr>
          <p:cNvPicPr>
            <a:picLocks noChangeAspect="1"/>
          </p:cNvPicPr>
          <p:nvPr/>
        </p:nvPicPr>
        <p:blipFill>
          <a:blip r:embed="rId2"/>
          <a:stretch>
            <a:fillRect/>
          </a:stretch>
        </p:blipFill>
        <p:spPr>
          <a:xfrm>
            <a:off x="4124334" y="2027942"/>
            <a:ext cx="2820402" cy="3086100"/>
          </a:xfrm>
          <a:prstGeom prst="rect">
            <a:avLst/>
          </a:prstGeom>
        </p:spPr>
      </p:pic>
    </p:spTree>
    <p:extLst>
      <p:ext uri="{BB962C8B-B14F-4D97-AF65-F5344CB8AC3E}">
        <p14:creationId xmlns:p14="http://schemas.microsoft.com/office/powerpoint/2010/main" val="2340253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sz="half" idx="4294967295"/>
          </p:nvPr>
        </p:nvSpPr>
        <p:spPr>
          <a:xfrm>
            <a:off x="387075" y="1077102"/>
            <a:ext cx="4471643" cy="3262312"/>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4</a:t>
            </a:r>
            <a:r>
              <a:rPr lang="en-US" sz="2000" dirty="0">
                <a:latin typeface="Arial" panose="020B0604020202020204" pitchFamily="34" charset="0"/>
                <a:cs typeface="Arial" panose="020B0604020202020204" pitchFamily="34" charset="0"/>
              </a:rPr>
              <a:t>: Engage students in a wide array of activities that allow them to </a:t>
            </a:r>
            <a:r>
              <a:rPr lang="en-US" sz="2000" b="1" dirty="0">
                <a:latin typeface="Arial" panose="020B0604020202020204" pitchFamily="34" charset="0"/>
                <a:cs typeface="Arial" panose="020B0604020202020204" pitchFamily="34" charset="0"/>
              </a:rPr>
              <a:t>practice reading multisyllabic words </a:t>
            </a:r>
            <a:r>
              <a:rPr lang="en-US" sz="2000"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sz="2000" dirty="0">
                <a:latin typeface="Arial" panose="020B0604020202020204" pitchFamily="34" charset="0"/>
                <a:cs typeface="Arial" panose="020B0604020202020204" pitchFamily="34" charset="0"/>
              </a:rPr>
              <a:t>Provide practice reading multisyllabic words in:</a:t>
            </a:r>
          </a:p>
          <a:p>
            <a:pPr marL="862013" indent="-169863">
              <a:lnSpc>
                <a:spcPct val="100000"/>
              </a:lnSpc>
            </a:pPr>
            <a:r>
              <a:rPr lang="en-US" sz="2000" dirty="0">
                <a:latin typeface="Arial" panose="020B0604020202020204" pitchFamily="34" charset="0"/>
                <a:cs typeface="Arial" panose="020B0604020202020204" pitchFamily="34" charset="0"/>
              </a:rPr>
              <a:t>Passages  </a:t>
            </a:r>
          </a:p>
          <a:p>
            <a:pPr marL="0" indent="0">
              <a:lnSpc>
                <a:spcPct val="100000"/>
              </a:lnSpc>
              <a:buNone/>
            </a:pPr>
            <a:r>
              <a:rPr lang="en-US" sz="20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4995EA50-AD82-724D-B564-0DAF46632EB2}"/>
              </a:ext>
            </a:extLst>
          </p:cNvPr>
          <p:cNvPicPr>
            <a:picLocks noChangeAspect="1"/>
          </p:cNvPicPr>
          <p:nvPr/>
        </p:nvPicPr>
        <p:blipFill>
          <a:blip r:embed="rId2"/>
          <a:stretch>
            <a:fillRect/>
          </a:stretch>
        </p:blipFill>
        <p:spPr>
          <a:xfrm>
            <a:off x="5168302" y="804086"/>
            <a:ext cx="3482236" cy="4114800"/>
          </a:xfrm>
          <a:prstGeom prst="rect">
            <a:avLst/>
          </a:prstGeom>
        </p:spPr>
      </p:pic>
    </p:spTree>
    <p:extLst>
      <p:ext uri="{BB962C8B-B14F-4D97-AF65-F5344CB8AC3E}">
        <p14:creationId xmlns:p14="http://schemas.microsoft.com/office/powerpoint/2010/main" val="2162869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1: </a:t>
            </a:r>
            <a:r>
              <a:rPr lang="en-US" dirty="0">
                <a:latin typeface="Arial" panose="020B0604020202020204" pitchFamily="34" charset="0"/>
                <a:cs typeface="Arial" panose="020B0604020202020204" pitchFamily="34" charset="0"/>
              </a:rPr>
              <a:t>Build students’ decoding skills so they can read complex 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sz="half" idx="4294967295"/>
          </p:nvPr>
        </p:nvSpPr>
        <p:spPr>
          <a:xfrm>
            <a:off x="390700" y="1091044"/>
            <a:ext cx="4971714" cy="3262312"/>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4</a:t>
            </a:r>
            <a:r>
              <a:rPr lang="en-US" sz="2000" dirty="0">
                <a:latin typeface="Arial" panose="020B0604020202020204" pitchFamily="34" charset="0"/>
                <a:cs typeface="Arial" panose="020B0604020202020204" pitchFamily="34" charset="0"/>
              </a:rPr>
              <a:t>: Engage students in a wide array of activities that allow them to </a:t>
            </a:r>
            <a:r>
              <a:rPr lang="en-US" sz="2000" b="1" dirty="0">
                <a:latin typeface="Arial" panose="020B0604020202020204" pitchFamily="34" charset="0"/>
                <a:cs typeface="Arial" panose="020B0604020202020204" pitchFamily="34" charset="0"/>
              </a:rPr>
              <a:t>practice reading multisyllabic words </a:t>
            </a:r>
            <a:r>
              <a:rPr lang="en-US" sz="2000" dirty="0">
                <a:latin typeface="Arial" panose="020B0604020202020204" pitchFamily="34" charset="0"/>
                <a:cs typeface="Arial" panose="020B0604020202020204" pitchFamily="34" charset="0"/>
              </a:rPr>
              <a:t>accurately and with increasing automaticity.</a:t>
            </a:r>
          </a:p>
          <a:p>
            <a:pPr marL="0" indent="0">
              <a:lnSpc>
                <a:spcPct val="100000"/>
              </a:lnSpc>
              <a:buNone/>
            </a:pPr>
            <a:r>
              <a:rPr lang="en-US" sz="2000" dirty="0">
                <a:latin typeface="Arial" panose="020B0604020202020204" pitchFamily="34" charset="0"/>
                <a:cs typeface="Arial" panose="020B0604020202020204" pitchFamily="34" charset="0"/>
              </a:rPr>
              <a:t>Provide practice reading multisyllabic words in:</a:t>
            </a:r>
          </a:p>
          <a:p>
            <a:pPr marL="862013" indent="-169863">
              <a:lnSpc>
                <a:spcPct val="100000"/>
              </a:lnSpc>
            </a:pPr>
            <a:r>
              <a:rPr lang="en-US" sz="2000" dirty="0">
                <a:latin typeface="Arial" panose="020B0604020202020204" pitchFamily="34" charset="0"/>
                <a:cs typeface="Arial" panose="020B0604020202020204" pitchFamily="34" charset="0"/>
              </a:rPr>
              <a:t>Passages  </a:t>
            </a:r>
          </a:p>
          <a:p>
            <a:pPr marL="0" indent="0">
              <a:lnSpc>
                <a:spcPct val="100000"/>
              </a:lnSpc>
              <a:buNone/>
            </a:pPr>
            <a:r>
              <a:rPr lang="en-US" sz="20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1994A2A9-5EE1-FF4A-A110-B60F1707FB3F}"/>
              </a:ext>
            </a:extLst>
          </p:cNvPr>
          <p:cNvPicPr>
            <a:picLocks noChangeAspect="1"/>
          </p:cNvPicPr>
          <p:nvPr/>
        </p:nvPicPr>
        <p:blipFill>
          <a:blip r:embed="rId2"/>
          <a:stretch>
            <a:fillRect/>
          </a:stretch>
        </p:blipFill>
        <p:spPr>
          <a:xfrm>
            <a:off x="5703256" y="973549"/>
            <a:ext cx="2972771" cy="3771900"/>
          </a:xfrm>
          <a:prstGeom prst="rect">
            <a:avLst/>
          </a:prstGeom>
        </p:spPr>
      </p:pic>
    </p:spTree>
    <p:extLst>
      <p:ext uri="{BB962C8B-B14F-4D97-AF65-F5344CB8AC3E}">
        <p14:creationId xmlns:p14="http://schemas.microsoft.com/office/powerpoint/2010/main" val="214511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31AF-4B40-423F-3C67-D3DBBFD6205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978AFBD-6F66-1446-B283-E05F871A06AF}"/>
              </a:ext>
            </a:extLst>
          </p:cNvPr>
          <p:cNvPicPr>
            <a:picLocks noChangeAspect="1"/>
          </p:cNvPicPr>
          <p:nvPr/>
        </p:nvPicPr>
        <p:blipFill>
          <a:blip r:embed="rId2"/>
          <a:stretch>
            <a:fillRect/>
          </a:stretch>
        </p:blipFill>
        <p:spPr>
          <a:xfrm>
            <a:off x="1143000" y="72827"/>
            <a:ext cx="6858000" cy="4997846"/>
          </a:xfrm>
          <a:prstGeom prst="rect">
            <a:avLst/>
          </a:prstGeom>
        </p:spPr>
      </p:pic>
    </p:spTree>
    <p:extLst>
      <p:ext uri="{BB962C8B-B14F-4D97-AF65-F5344CB8AC3E}">
        <p14:creationId xmlns:p14="http://schemas.microsoft.com/office/powerpoint/2010/main" val="3922723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2</a:t>
            </a:r>
            <a:r>
              <a:rPr lang="en-US" dirty="0">
                <a:latin typeface="Arial" panose="020B0604020202020204" pitchFamily="34" charset="0"/>
                <a:cs typeface="Arial" panose="020B0604020202020204" pitchFamily="34" charset="0"/>
              </a:rPr>
              <a:t>: Provide purposeful fluency-building activities to help students read effortlessly</a:t>
            </a: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98792"/>
            <a:ext cx="7508700" cy="3262312"/>
          </a:xfrm>
        </p:spPr>
        <p:txBody>
          <a:bodyPr>
            <a:normAutofit/>
          </a:bodyPr>
          <a:lstStyle/>
          <a:p>
            <a:pPr marL="0" indent="0">
              <a:lnSpc>
                <a:spcPct val="100000"/>
              </a:lnSpc>
              <a:buNone/>
            </a:pPr>
            <a:r>
              <a:rPr lang="en-US" b="1" dirty="0">
                <a:latin typeface="Arial" panose="020B0604020202020204" pitchFamily="34" charset="0"/>
                <a:cs typeface="Arial" panose="020B0604020202020204" pitchFamily="34" charset="0"/>
              </a:rPr>
              <a:t>How-to Step 1: </a:t>
            </a:r>
            <a:r>
              <a:rPr lang="en-US" dirty="0">
                <a:latin typeface="Arial" panose="020B0604020202020204" pitchFamily="34" charset="0"/>
                <a:cs typeface="Arial" panose="020B0604020202020204" pitchFamily="34" charset="0"/>
              </a:rPr>
              <a:t>Provide a purpose for each repeated reading.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nSpc>
                <a:spcPct val="100000"/>
              </a:lnSpc>
              <a:buNone/>
            </a:pPr>
            <a:r>
              <a:rPr lang="en-US" b="1" dirty="0">
                <a:latin typeface="Arial" panose="020B0604020202020204" pitchFamily="34" charset="0"/>
                <a:cs typeface="Arial" panose="020B0604020202020204" pitchFamily="34" charset="0"/>
              </a:rPr>
              <a:t>How-to Step 2: </a:t>
            </a:r>
            <a:r>
              <a:rPr lang="en-US" dirty="0">
                <a:latin typeface="Arial" panose="020B0604020202020204" pitchFamily="34" charset="0"/>
                <a:cs typeface="Arial" panose="020B0604020202020204" pitchFamily="34" charset="0"/>
              </a:rPr>
              <a:t>Focus some instructional time on reading with prosody.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How-to Step 3: </a:t>
            </a:r>
            <a:r>
              <a:rPr lang="en-US" dirty="0">
                <a:latin typeface="Arial" panose="020B0604020202020204" pitchFamily="34" charset="0"/>
                <a:cs typeface="Arial" panose="020B0604020202020204" pitchFamily="34" charset="0"/>
              </a:rPr>
              <a:t>Regularly provide opportunities for students to read a wide range of texts.</a:t>
            </a:r>
          </a:p>
        </p:txBody>
      </p:sp>
    </p:spTree>
    <p:extLst>
      <p:ext uri="{BB962C8B-B14F-4D97-AF65-F5344CB8AC3E}">
        <p14:creationId xmlns:p14="http://schemas.microsoft.com/office/powerpoint/2010/main" val="1299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dirty="0">
                <a:latin typeface="Arial" panose="020B0604020202020204" pitchFamily="34" charset="0"/>
              </a:rPr>
              <a:t>Recommendation 2: Provide purposeful fluency-building activities to help students read effortlessly</a:t>
            </a: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03784"/>
            <a:ext cx="7389449" cy="3757613"/>
          </a:xfrm>
        </p:spPr>
        <p:txBody>
          <a:bodyPr>
            <a:normAutofit fontScale="77500" lnSpcReduction="20000"/>
          </a:bodyPr>
          <a:lstStyle/>
          <a:p>
            <a:pPr>
              <a:lnSpc>
                <a:spcPct val="120000"/>
              </a:lnSpc>
            </a:pPr>
            <a:r>
              <a:rPr lang="en-US" dirty="0"/>
              <a:t>Fluency is the ability to read text accurately with </a:t>
            </a:r>
            <a:r>
              <a:rPr lang="en-US" dirty="0">
                <a:highlight>
                  <a:srgbClr val="FFFF00"/>
                </a:highlight>
              </a:rPr>
              <a:t>ease</a:t>
            </a:r>
            <a:r>
              <a:rPr lang="en-US" dirty="0"/>
              <a:t>, </a:t>
            </a:r>
            <a:r>
              <a:rPr lang="en-US" dirty="0">
                <a:highlight>
                  <a:srgbClr val="FFFF00"/>
                </a:highlight>
              </a:rPr>
              <a:t>expression</a:t>
            </a:r>
            <a:r>
              <a:rPr lang="en-US" dirty="0"/>
              <a:t>, and </a:t>
            </a:r>
            <a:r>
              <a:rPr lang="en-US" dirty="0">
                <a:highlight>
                  <a:srgbClr val="FFFF00"/>
                </a:highlight>
              </a:rPr>
              <a:t>appropriate pacing</a:t>
            </a:r>
            <a:r>
              <a:rPr lang="en-US" dirty="0"/>
              <a:t>.</a:t>
            </a:r>
          </a:p>
          <a:p>
            <a:pPr>
              <a:lnSpc>
                <a:spcPct val="120000"/>
              </a:lnSpc>
              <a:spcBef>
                <a:spcPts val="1350"/>
              </a:spcBef>
            </a:pPr>
            <a:r>
              <a:rPr lang="en-US" dirty="0"/>
              <a:t>When students read fluently, they can turn their </a:t>
            </a:r>
            <a:r>
              <a:rPr lang="en-US" dirty="0">
                <a:highlight>
                  <a:srgbClr val="FFFF00"/>
                </a:highlight>
              </a:rPr>
              <a:t>attention</a:t>
            </a:r>
            <a:r>
              <a:rPr lang="en-US" dirty="0"/>
              <a:t> from sounding out the individual words to </a:t>
            </a:r>
            <a:r>
              <a:rPr lang="en-US" dirty="0">
                <a:highlight>
                  <a:srgbClr val="FFFF00"/>
                </a:highlight>
              </a:rPr>
              <a:t>making sense </a:t>
            </a:r>
            <a:r>
              <a:rPr lang="en-US" dirty="0"/>
              <a:t>of what they are reading.</a:t>
            </a:r>
          </a:p>
          <a:p>
            <a:pPr>
              <a:lnSpc>
                <a:spcPct val="120000"/>
              </a:lnSpc>
              <a:spcBef>
                <a:spcPts val="1350"/>
              </a:spcBef>
            </a:pPr>
            <a:r>
              <a:rPr lang="en-US" dirty="0"/>
              <a:t>Three fluency building activities:</a:t>
            </a:r>
          </a:p>
          <a:p>
            <a:pPr lvl="1">
              <a:lnSpc>
                <a:spcPct val="120000"/>
              </a:lnSpc>
            </a:pPr>
            <a:r>
              <a:rPr lang="en-US" dirty="0">
                <a:highlight>
                  <a:srgbClr val="FFFF00"/>
                </a:highlight>
              </a:rPr>
              <a:t>Repeated reading</a:t>
            </a:r>
            <a:r>
              <a:rPr lang="en-US" dirty="0"/>
              <a:t> with a specified purpose</a:t>
            </a:r>
          </a:p>
          <a:p>
            <a:pPr lvl="1">
              <a:lnSpc>
                <a:spcPct val="120000"/>
              </a:lnSpc>
            </a:pPr>
            <a:r>
              <a:rPr lang="en-US" dirty="0">
                <a:highlight>
                  <a:srgbClr val="FFFF00"/>
                </a:highlight>
              </a:rPr>
              <a:t>Prosody</a:t>
            </a:r>
            <a:r>
              <a:rPr lang="en-US" dirty="0"/>
              <a:t> (reading with expression) instruction</a:t>
            </a:r>
          </a:p>
          <a:p>
            <a:pPr lvl="1">
              <a:lnSpc>
                <a:spcPct val="120000"/>
              </a:lnSpc>
            </a:pPr>
            <a:r>
              <a:rPr lang="en-US" dirty="0"/>
              <a:t>Reading a </a:t>
            </a:r>
            <a:r>
              <a:rPr lang="en-US" dirty="0">
                <a:highlight>
                  <a:srgbClr val="FFFF00"/>
                </a:highlight>
              </a:rPr>
              <a:t>variety of texts</a:t>
            </a:r>
            <a:endParaRPr lang="en-US" dirty="0"/>
          </a:p>
          <a:p>
            <a:pPr>
              <a:lnSpc>
                <a:spcPct val="120000"/>
              </a:lnSpc>
              <a:spcBef>
                <a:spcPts val="1350"/>
              </a:spcBef>
            </a:pPr>
            <a:r>
              <a:rPr lang="en-US" dirty="0"/>
              <a:t>Types of reading:</a:t>
            </a:r>
          </a:p>
          <a:p>
            <a:pPr lvl="1">
              <a:lnSpc>
                <a:spcPct val="120000"/>
              </a:lnSpc>
            </a:pPr>
            <a:r>
              <a:rPr lang="en-US" dirty="0">
                <a:highlight>
                  <a:srgbClr val="FFFF00"/>
                </a:highlight>
              </a:rPr>
              <a:t>Silent reading (Whisper Reading)</a:t>
            </a:r>
          </a:p>
          <a:p>
            <a:pPr lvl="1">
              <a:lnSpc>
                <a:spcPct val="120000"/>
              </a:lnSpc>
            </a:pPr>
            <a:r>
              <a:rPr lang="en-US" dirty="0">
                <a:highlight>
                  <a:srgbClr val="FFFF00"/>
                </a:highlight>
              </a:rPr>
              <a:t>Partner reading</a:t>
            </a:r>
          </a:p>
          <a:p>
            <a:pPr lvl="1">
              <a:lnSpc>
                <a:spcPct val="120000"/>
              </a:lnSpc>
            </a:pPr>
            <a:r>
              <a:rPr lang="en-US" dirty="0">
                <a:highlight>
                  <a:srgbClr val="FFFF00"/>
                </a:highlight>
              </a:rPr>
              <a:t>Choral reading</a:t>
            </a:r>
          </a:p>
          <a:p>
            <a:pPr>
              <a:lnSpc>
                <a:spcPct val="120000"/>
              </a:lnSpc>
            </a:pPr>
            <a:endParaRPr lang="en-US" dirty="0"/>
          </a:p>
          <a:p>
            <a:pPr lvl="1">
              <a:lnSpc>
                <a:spcPct val="120000"/>
              </a:lnSpc>
            </a:pPr>
            <a:endParaRPr lang="en-US" dirty="0"/>
          </a:p>
          <a:p>
            <a:pPr lvl="1">
              <a:lnSpc>
                <a:spcPct val="120000"/>
              </a:lnSpc>
            </a:pPr>
            <a:endParaRPr lang="en-US" dirty="0"/>
          </a:p>
        </p:txBody>
      </p:sp>
    </p:spTree>
    <p:extLst>
      <p:ext uri="{BB962C8B-B14F-4D97-AF65-F5344CB8AC3E}">
        <p14:creationId xmlns:p14="http://schemas.microsoft.com/office/powerpoint/2010/main" val="25141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dirty="0">
                <a:latin typeface="Arial" panose="020B0604020202020204" pitchFamily="34" charset="0"/>
              </a:rPr>
              <a:t>Recommendation 2: Provide purposeful fluency-building activities to help students read effortlessly</a:t>
            </a: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982555"/>
            <a:ext cx="7838900" cy="3597194"/>
          </a:xfrm>
        </p:spPr>
        <p:txBody>
          <a:bodyPr>
            <a:noAutofit/>
          </a:bodyPr>
          <a:lstStyle/>
          <a:p>
            <a:pPr marL="0" indent="0">
              <a:lnSpc>
                <a:spcPct val="120000"/>
              </a:lnSpc>
              <a:buNone/>
            </a:pPr>
            <a:r>
              <a:rPr lang="en-US" sz="1400" b="1" dirty="0"/>
              <a:t>How-to Step 1: </a:t>
            </a:r>
            <a:r>
              <a:rPr lang="en-US" sz="1400" dirty="0"/>
              <a:t>Provide a purpose for each </a:t>
            </a:r>
            <a:r>
              <a:rPr lang="en-US" sz="1400" dirty="0">
                <a:highlight>
                  <a:srgbClr val="FFFF00"/>
                </a:highlight>
              </a:rPr>
              <a:t>repeated reading</a:t>
            </a:r>
            <a:r>
              <a:rPr lang="en-US" sz="1400" dirty="0"/>
              <a:t>.</a:t>
            </a:r>
          </a:p>
          <a:p>
            <a:pPr>
              <a:lnSpc>
                <a:spcPct val="120000"/>
              </a:lnSpc>
            </a:pPr>
            <a:r>
              <a:rPr lang="en-US" sz="1400" dirty="0">
                <a:highlight>
                  <a:srgbClr val="FFFF00"/>
                </a:highlight>
              </a:rPr>
              <a:t>Choose short, content-rich passages </a:t>
            </a:r>
          </a:p>
          <a:p>
            <a:pPr lvl="1">
              <a:lnSpc>
                <a:spcPct val="120000"/>
              </a:lnSpc>
            </a:pPr>
            <a:r>
              <a:rPr lang="en-US" sz="1200" dirty="0">
                <a:highlight>
                  <a:srgbClr val="FFFF00"/>
                </a:highlight>
              </a:rPr>
              <a:t>Multisyllabic words </a:t>
            </a:r>
          </a:p>
          <a:p>
            <a:pPr lvl="1">
              <a:lnSpc>
                <a:spcPct val="120000"/>
              </a:lnSpc>
            </a:pPr>
            <a:r>
              <a:rPr lang="en-US" sz="1200" dirty="0">
                <a:highlight>
                  <a:srgbClr val="FFFF00"/>
                </a:highlight>
              </a:rPr>
              <a:t>Vocabulary that has been taught</a:t>
            </a:r>
          </a:p>
          <a:p>
            <a:pPr>
              <a:lnSpc>
                <a:spcPct val="120000"/>
              </a:lnSpc>
              <a:spcBef>
                <a:spcPts val="1350"/>
              </a:spcBef>
            </a:pPr>
            <a:r>
              <a:rPr lang="en-US" sz="1400" dirty="0">
                <a:highlight>
                  <a:srgbClr val="FFFF00"/>
                </a:highlight>
              </a:rPr>
              <a:t>Read same passage 3–4 times</a:t>
            </a:r>
          </a:p>
          <a:p>
            <a:pPr>
              <a:lnSpc>
                <a:spcPct val="120000"/>
              </a:lnSpc>
              <a:spcBef>
                <a:spcPts val="1350"/>
              </a:spcBef>
            </a:pPr>
            <a:r>
              <a:rPr lang="en-US" sz="1400" dirty="0"/>
              <a:t>Read each for a different purpose</a:t>
            </a:r>
          </a:p>
          <a:p>
            <a:pPr lvl="1">
              <a:lnSpc>
                <a:spcPct val="120000"/>
              </a:lnSpc>
            </a:pPr>
            <a:r>
              <a:rPr lang="en-US" sz="1200" dirty="0"/>
              <a:t>Read with </a:t>
            </a:r>
            <a:r>
              <a:rPr lang="en-US" sz="1200" dirty="0">
                <a:highlight>
                  <a:srgbClr val="FFFF00"/>
                </a:highlight>
              </a:rPr>
              <a:t>appropriate pace</a:t>
            </a:r>
          </a:p>
          <a:p>
            <a:pPr lvl="1">
              <a:lnSpc>
                <a:spcPct val="120000"/>
              </a:lnSpc>
            </a:pPr>
            <a:r>
              <a:rPr lang="en-US" sz="1200" dirty="0"/>
              <a:t>Read with </a:t>
            </a:r>
            <a:r>
              <a:rPr lang="en-US" sz="1200" dirty="0">
                <a:highlight>
                  <a:srgbClr val="FFFF00"/>
                </a:highlight>
              </a:rPr>
              <a:t>expression</a:t>
            </a:r>
          </a:p>
          <a:p>
            <a:pPr lvl="1">
              <a:lnSpc>
                <a:spcPct val="120000"/>
              </a:lnSpc>
            </a:pPr>
            <a:r>
              <a:rPr lang="en-US" sz="1200" dirty="0"/>
              <a:t>Read to </a:t>
            </a:r>
            <a:r>
              <a:rPr lang="en-US" sz="1200" dirty="0">
                <a:highlight>
                  <a:srgbClr val="FFFF00"/>
                </a:highlight>
              </a:rPr>
              <a:t>respond to questions</a:t>
            </a:r>
          </a:p>
          <a:p>
            <a:pPr lvl="1">
              <a:lnSpc>
                <a:spcPct val="120000"/>
              </a:lnSpc>
            </a:pPr>
            <a:r>
              <a:rPr lang="en-US" sz="1200" dirty="0">
                <a:highlight>
                  <a:srgbClr val="FFFF00"/>
                </a:highlight>
              </a:rPr>
              <a:t>Identify words you don’t kno</a:t>
            </a:r>
            <a:r>
              <a:rPr lang="en-US" sz="1200" dirty="0"/>
              <a:t>w</a:t>
            </a:r>
          </a:p>
          <a:p>
            <a:pPr lvl="1">
              <a:lnSpc>
                <a:spcPct val="120000"/>
              </a:lnSpc>
            </a:pPr>
            <a:r>
              <a:rPr lang="en-US" sz="1200" dirty="0"/>
              <a:t>Reflect on what you l</a:t>
            </a:r>
            <a:r>
              <a:rPr lang="en-US" sz="1200" dirty="0">
                <a:highlight>
                  <a:srgbClr val="FFFF00"/>
                </a:highlight>
              </a:rPr>
              <a:t>earned</a:t>
            </a:r>
            <a:r>
              <a:rPr lang="en-US" sz="1200" dirty="0"/>
              <a:t> from the passage </a:t>
            </a:r>
            <a:br>
              <a:rPr lang="en-US" sz="1200" dirty="0"/>
            </a:br>
            <a:br>
              <a:rPr lang="en-US" sz="1200" dirty="0"/>
            </a:br>
            <a:br>
              <a:rPr lang="en-US" sz="1200" dirty="0"/>
            </a:br>
            <a:endParaRPr lang="en-US" sz="1200" dirty="0"/>
          </a:p>
        </p:txBody>
      </p:sp>
    </p:spTree>
    <p:extLst>
      <p:ext uri="{BB962C8B-B14F-4D97-AF65-F5344CB8AC3E}">
        <p14:creationId xmlns:p14="http://schemas.microsoft.com/office/powerpoint/2010/main" val="221877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89639-346B-92D8-B79B-6DDDD66BBE0D}"/>
              </a:ext>
            </a:extLst>
          </p:cNvPr>
          <p:cNvSpPr>
            <a:spLocks noGrp="1"/>
          </p:cNvSpPr>
          <p:nvPr>
            <p:ph type="title"/>
          </p:nvPr>
        </p:nvSpPr>
        <p:spPr/>
        <p:txBody>
          <a:bodyPr>
            <a:normAutofit/>
          </a:bodyPr>
          <a:lstStyle/>
          <a:p>
            <a:r>
              <a:rPr lang="en-US" sz="2000" dirty="0"/>
              <a:t>Your Presenter</a:t>
            </a:r>
          </a:p>
        </p:txBody>
      </p:sp>
      <p:pic>
        <p:nvPicPr>
          <p:cNvPr id="3" name="Picture 2" descr="A picture containing person, indoor, wall, person&#10;&#10;Description automatically generated">
            <a:extLst>
              <a:ext uri="{FF2B5EF4-FFF2-40B4-BE49-F238E27FC236}">
                <a16:creationId xmlns:a16="http://schemas.microsoft.com/office/drawing/2014/main" id="{0B48180E-A6D4-BF99-74CB-E55D5820A44B}"/>
              </a:ext>
            </a:extLst>
          </p:cNvPr>
          <p:cNvPicPr>
            <a:picLocks noChangeAspect="1"/>
          </p:cNvPicPr>
          <p:nvPr/>
        </p:nvPicPr>
        <p:blipFill>
          <a:blip r:embed="rId2"/>
          <a:stretch>
            <a:fillRect/>
          </a:stretch>
        </p:blipFill>
        <p:spPr>
          <a:xfrm>
            <a:off x="6492273" y="810322"/>
            <a:ext cx="2271181" cy="3406772"/>
          </a:xfrm>
          <a:prstGeom prst="rect">
            <a:avLst/>
          </a:prstGeom>
        </p:spPr>
      </p:pic>
      <p:sp>
        <p:nvSpPr>
          <p:cNvPr id="5" name="TextBox 4">
            <a:extLst>
              <a:ext uri="{FF2B5EF4-FFF2-40B4-BE49-F238E27FC236}">
                <a16:creationId xmlns:a16="http://schemas.microsoft.com/office/drawing/2014/main" id="{6B93988E-B349-387D-DE16-012750112898}"/>
              </a:ext>
            </a:extLst>
          </p:cNvPr>
          <p:cNvSpPr txBox="1"/>
          <p:nvPr/>
        </p:nvSpPr>
        <p:spPr>
          <a:xfrm>
            <a:off x="223024" y="810322"/>
            <a:ext cx="5962186" cy="4785926"/>
          </a:xfrm>
          <a:prstGeom prst="rect">
            <a:avLst/>
          </a:prstGeom>
          <a:noFill/>
        </p:spPr>
        <p:txBody>
          <a:bodyPr wrap="square" rtlCol="0">
            <a:spAutoFit/>
          </a:bodyPr>
          <a:lstStyle/>
          <a:p>
            <a:pPr>
              <a:buClr>
                <a:srgbClr val="C00000"/>
              </a:buClr>
              <a:buSzPts val="4200"/>
            </a:pPr>
            <a:r>
              <a:rPr lang="en-US" sz="2400" b="1" dirty="0">
                <a:solidFill>
                  <a:schemeClr val="accent1">
                    <a:lumMod val="75000"/>
                  </a:schemeClr>
                </a:solidFill>
                <a:latin typeface="Arial" panose="020B0604020202020204" pitchFamily="34" charset="0"/>
                <a:cs typeface="Arial" panose="020B0604020202020204" pitchFamily="34" charset="0"/>
                <a:sym typeface="Arial"/>
              </a:rPr>
              <a:t>Dr. </a:t>
            </a:r>
            <a:r>
              <a:rPr lang="en-US" sz="2400" b="1" dirty="0">
                <a:solidFill>
                  <a:schemeClr val="accent1">
                    <a:lumMod val="75000"/>
                  </a:schemeClr>
                </a:solidFill>
                <a:latin typeface="Arial" panose="020B0604020202020204" pitchFamily="34" charset="0"/>
                <a:cs typeface="Arial" panose="020B0604020202020204" pitchFamily="34" charset="0"/>
              </a:rPr>
              <a:t>Anita Archer</a:t>
            </a:r>
          </a:p>
          <a:p>
            <a:pPr>
              <a:buClr>
                <a:srgbClr val="C00000"/>
              </a:buClr>
              <a:buSzPts val="4200"/>
            </a:pPr>
            <a:endParaRPr lang="en-US" b="1" dirty="0">
              <a:solidFill>
                <a:srgbClr val="FFFFFF"/>
              </a:solidFill>
              <a:latin typeface="Arial" panose="020B0604020202020204" pitchFamily="34" charset="0"/>
              <a:cs typeface="Arial" panose="020B0604020202020204" pitchFamily="34" charset="0"/>
            </a:endParaRPr>
          </a:p>
          <a:p>
            <a:pPr marL="342900" indent="-342900">
              <a:spcBef>
                <a:spcPts val="600"/>
              </a:spcBef>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Author or REWARDS short-term intervention curriculum</a:t>
            </a:r>
          </a:p>
          <a:p>
            <a:pPr marL="342900" indent="-342900">
              <a:spcBef>
                <a:spcPts val="600"/>
              </a:spcBef>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Educational Expert and Consultant to State Departments and School Districts on Explicit Instruction and Literacy  </a:t>
            </a:r>
          </a:p>
          <a:p>
            <a:pPr marL="342900" indent="-342900">
              <a:spcBef>
                <a:spcPts val="600"/>
              </a:spcBef>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Faculty Member at Three Universities</a:t>
            </a:r>
          </a:p>
          <a:p>
            <a:pPr marL="342900" indent="-342900">
              <a:spcBef>
                <a:spcPts val="600"/>
              </a:spcBef>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Published Author</a:t>
            </a:r>
          </a:p>
          <a:p>
            <a:pPr marL="342900" indent="-342900">
              <a:spcBef>
                <a:spcPts val="600"/>
              </a:spcBef>
              <a:buSzPct val="100000"/>
              <a:buFont typeface="Arial" panose="020B0604020202020204" pitchFamily="34" charset="0"/>
              <a:buChar char="•"/>
            </a:pPr>
            <a:r>
              <a:rPr lang="en-US" sz="1600" dirty="0">
                <a:latin typeface="Arial" panose="020B0604020202020204" pitchFamily="34" charset="0"/>
                <a:cs typeface="Arial" panose="020B0604020202020204" pitchFamily="34" charset="0"/>
              </a:rPr>
              <a:t>Recipient of 10 Awards Honoring Her Excellence in Teaching and Contributions to Education</a:t>
            </a:r>
          </a:p>
          <a:p>
            <a:pPr>
              <a:buClr>
                <a:srgbClr val="C00000"/>
              </a:buClr>
              <a:buSzPts val="4200"/>
            </a:pPr>
            <a:endParaRPr lang="en-US" b="1" dirty="0">
              <a:solidFill>
                <a:schemeClr val="bg1"/>
              </a:solidFill>
              <a:latin typeface="Arial" panose="020B0604020202020204" pitchFamily="34" charset="0"/>
              <a:cs typeface="Arial" panose="020B0604020202020204" pitchFamily="34" charset="0"/>
            </a:endParaRPr>
          </a:p>
          <a:p>
            <a:pPr>
              <a:buClr>
                <a:srgbClr val="C00000"/>
              </a:buClr>
              <a:buSzPts val="4200"/>
            </a:pPr>
            <a:endParaRPr lang="en-US" b="1" dirty="0">
              <a:solidFill>
                <a:schemeClr val="bg1"/>
              </a:solidFill>
              <a:latin typeface="Calibri" panose="020F0502020204030204" pitchFamily="34" charset="0"/>
              <a:cs typeface="Calibri" panose="020F0502020204030204" pitchFamily="34" charset="0"/>
            </a:endParaRPr>
          </a:p>
          <a:p>
            <a:pPr>
              <a:buClr>
                <a:srgbClr val="C00000"/>
              </a:buClr>
              <a:buSzPts val="4200"/>
            </a:pPr>
            <a:endParaRPr lang="en-US" b="1" dirty="0">
              <a:solidFill>
                <a:schemeClr val="bg1"/>
              </a:solidFill>
              <a:latin typeface="Calibri" panose="020F0502020204030204" pitchFamily="34" charset="0"/>
              <a:cs typeface="Calibri" panose="020F0502020204030204" pitchFamily="34" charset="0"/>
            </a:endParaRPr>
          </a:p>
          <a:p>
            <a:pPr>
              <a:buClr>
                <a:srgbClr val="C00000"/>
              </a:buClr>
              <a:buSzPts val="4200"/>
            </a:pPr>
            <a:endParaRPr lang="en-US" dirty="0">
              <a:solidFill>
                <a:schemeClr val="bg1"/>
              </a:solidFill>
              <a:latin typeface="Calibri" panose="020F0502020204030204" pitchFamily="34" charset="0"/>
              <a:cs typeface="Calibri" panose="020F0502020204030204" pitchFamily="34" charset="0"/>
            </a:endParaRPr>
          </a:p>
          <a:p>
            <a:pPr marL="457200"/>
            <a:endParaRPr lang="en-US" dirty="0">
              <a:solidFill>
                <a:schemeClr val="bg1"/>
              </a:solidFill>
              <a:latin typeface="Calibri" panose="020F0502020204030204" pitchFamily="34" charset="0"/>
              <a:cs typeface="Calibri" panose="020F0502020204030204" pitchFamily="34" charset="0"/>
            </a:endParaRPr>
          </a:p>
          <a:p>
            <a:pPr marL="457200"/>
            <a:endParaRPr lang="en-US" dirty="0">
              <a:solidFill>
                <a:schemeClr val="bg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388056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dirty="0">
                <a:latin typeface="Arial" panose="020B0604020202020204" pitchFamily="34" charset="0"/>
              </a:rPr>
              <a:t>Recommendation 2: Provide purposeful fluency-building activities to help students read effortlessly</a:t>
            </a: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199531"/>
            <a:ext cx="7559500" cy="3262312"/>
          </a:xfrm>
        </p:spPr>
        <p:txBody>
          <a:bodyPr>
            <a:normAutofit fontScale="85000" lnSpcReduction="10000"/>
          </a:bodyPr>
          <a:lstStyle/>
          <a:p>
            <a:pPr marL="0" indent="0">
              <a:lnSpc>
                <a:spcPct val="120000"/>
              </a:lnSpc>
              <a:buNone/>
            </a:pPr>
            <a:r>
              <a:rPr lang="en-US" b="1" dirty="0"/>
              <a:t>How-to Step 2: </a:t>
            </a:r>
            <a:r>
              <a:rPr lang="en-US" dirty="0"/>
              <a:t>Focus some instructional time on reading with </a:t>
            </a:r>
            <a:r>
              <a:rPr lang="en-US" dirty="0">
                <a:highlight>
                  <a:srgbClr val="FFFF00"/>
                </a:highlight>
              </a:rPr>
              <a:t>prosody.</a:t>
            </a:r>
          </a:p>
          <a:p>
            <a:pPr>
              <a:lnSpc>
                <a:spcPct val="120000"/>
              </a:lnSpc>
              <a:spcBef>
                <a:spcPts val="1200"/>
              </a:spcBef>
            </a:pPr>
            <a:r>
              <a:rPr lang="en-US" dirty="0"/>
              <a:t>Prosody refers to reading with </a:t>
            </a:r>
            <a:r>
              <a:rPr lang="en-US" dirty="0">
                <a:highlight>
                  <a:srgbClr val="FFFF00"/>
                </a:highlight>
              </a:rPr>
              <a:t>expression,</a:t>
            </a:r>
            <a:r>
              <a:rPr lang="en-US" dirty="0"/>
              <a:t> appropriate pitch and tempo, and pauses at the right places.</a:t>
            </a:r>
          </a:p>
          <a:p>
            <a:pPr>
              <a:lnSpc>
                <a:spcPct val="120000"/>
              </a:lnSpc>
              <a:spcBef>
                <a:spcPts val="1200"/>
              </a:spcBef>
            </a:pPr>
            <a:r>
              <a:rPr lang="en-US" dirty="0"/>
              <a:t>Teach students to </a:t>
            </a:r>
            <a:r>
              <a:rPr lang="en-US" dirty="0">
                <a:highlight>
                  <a:srgbClr val="FFFF00"/>
                </a:highlight>
              </a:rPr>
              <a:t>pause at commas</a:t>
            </a:r>
            <a:r>
              <a:rPr lang="en-US" dirty="0"/>
              <a:t>, </a:t>
            </a:r>
            <a:r>
              <a:rPr lang="en-US" dirty="0">
                <a:highlight>
                  <a:srgbClr val="FFFF00"/>
                </a:highlight>
              </a:rPr>
              <a:t>stop at periods</a:t>
            </a:r>
            <a:r>
              <a:rPr lang="en-US" dirty="0"/>
              <a:t>, raise or lower their voice when encountering a </a:t>
            </a:r>
            <a:r>
              <a:rPr lang="en-US" dirty="0">
                <a:highlight>
                  <a:srgbClr val="FFFF00"/>
                </a:highlight>
              </a:rPr>
              <a:t>question mark</a:t>
            </a:r>
            <a:r>
              <a:rPr lang="en-US" dirty="0"/>
              <a:t>, and show emotion when encountering an </a:t>
            </a:r>
            <a:r>
              <a:rPr lang="en-US" dirty="0">
                <a:highlight>
                  <a:srgbClr val="FFFF00"/>
                </a:highlight>
              </a:rPr>
              <a:t>exclamation mark. </a:t>
            </a:r>
            <a:br>
              <a:rPr lang="en-US" dirty="0">
                <a:highlight>
                  <a:srgbClr val="FFFF00"/>
                </a:highlight>
              </a:rPr>
            </a:br>
            <a:br>
              <a:rPr lang="en-US" dirty="0"/>
            </a:br>
            <a:br>
              <a:rPr lang="en-US" dirty="0"/>
            </a:br>
            <a:endParaRPr lang="en-US" dirty="0"/>
          </a:p>
        </p:txBody>
      </p:sp>
    </p:spTree>
    <p:extLst>
      <p:ext uri="{BB962C8B-B14F-4D97-AF65-F5344CB8AC3E}">
        <p14:creationId xmlns:p14="http://schemas.microsoft.com/office/powerpoint/2010/main" val="231958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dirty="0">
                <a:latin typeface="Arial" panose="020B0604020202020204" pitchFamily="34" charset="0"/>
              </a:rPr>
              <a:t>Recommendation 2: Provide purposeful fluency-building activities to help students read effortlessly</a:t>
            </a: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105976"/>
            <a:ext cx="6723022" cy="3263900"/>
          </a:xfrm>
        </p:spPr>
        <p:txBody>
          <a:bodyPr>
            <a:normAutofit lnSpcReduction="10000"/>
          </a:bodyPr>
          <a:lstStyle/>
          <a:p>
            <a:pPr marL="0" indent="0">
              <a:lnSpc>
                <a:spcPct val="110000"/>
              </a:lnSpc>
              <a:buNone/>
            </a:pPr>
            <a:r>
              <a:rPr lang="en-US" b="1" dirty="0"/>
              <a:t>How-to Step 3: </a:t>
            </a:r>
            <a:r>
              <a:rPr lang="en-US" dirty="0"/>
              <a:t>Regularly provide opportunities for students to read a wide range of texts</a:t>
            </a:r>
          </a:p>
          <a:p>
            <a:pPr marL="0" indent="0">
              <a:lnSpc>
                <a:spcPct val="110000"/>
              </a:lnSpc>
              <a:buNone/>
            </a:pPr>
            <a:r>
              <a:rPr lang="en-US" dirty="0"/>
              <a:t>- Each text is read only once.</a:t>
            </a:r>
          </a:p>
          <a:p>
            <a:pPr marL="0" indent="0">
              <a:lnSpc>
                <a:spcPct val="110000"/>
              </a:lnSpc>
              <a:buNone/>
            </a:pPr>
            <a:r>
              <a:rPr lang="en-US" dirty="0"/>
              <a:t>- Variety of:</a:t>
            </a:r>
          </a:p>
          <a:p>
            <a:pPr marL="0" indent="0">
              <a:lnSpc>
                <a:spcPct val="110000"/>
              </a:lnSpc>
              <a:buNone/>
            </a:pPr>
            <a:r>
              <a:rPr lang="en-US" dirty="0"/>
              <a:t>	- topics</a:t>
            </a:r>
          </a:p>
          <a:p>
            <a:pPr marL="0" indent="0">
              <a:lnSpc>
                <a:spcPct val="110000"/>
              </a:lnSpc>
              <a:buNone/>
            </a:pPr>
            <a:r>
              <a:rPr lang="en-US" dirty="0"/>
              <a:t>	- sentence structures</a:t>
            </a:r>
          </a:p>
          <a:p>
            <a:pPr marL="0" indent="0">
              <a:lnSpc>
                <a:spcPct val="110000"/>
              </a:lnSpc>
              <a:buNone/>
            </a:pPr>
            <a:r>
              <a:rPr lang="en-US" dirty="0"/>
              <a:t>	- writing styles</a:t>
            </a:r>
          </a:p>
          <a:p>
            <a:pPr marL="0" indent="0">
              <a:lnSpc>
                <a:spcPct val="110000"/>
              </a:lnSpc>
              <a:buNone/>
            </a:pPr>
            <a:r>
              <a:rPr lang="en-US" dirty="0"/>
              <a:t>	- unfamiliar words</a:t>
            </a:r>
          </a:p>
        </p:txBody>
      </p:sp>
    </p:spTree>
    <p:extLst>
      <p:ext uri="{BB962C8B-B14F-4D97-AF65-F5344CB8AC3E}">
        <p14:creationId xmlns:p14="http://schemas.microsoft.com/office/powerpoint/2010/main" val="15257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699" y="158525"/>
            <a:ext cx="8536325" cy="658364"/>
          </a:xfrm>
          <a:noFill/>
        </p:spPr>
        <p:txBody>
          <a:bodyPr>
            <a:normAutofit fontScale="90000"/>
          </a:bodyPr>
          <a:lstStyle/>
          <a:p>
            <a:r>
              <a:rPr lang="en-US" dirty="0">
                <a:latin typeface="Arial" panose="020B0604020202020204" pitchFamily="34" charset="0"/>
              </a:rPr>
              <a:t>Recommendation 3: Comprehension building</a:t>
            </a:r>
            <a:br>
              <a:rPr lang="en-US" dirty="0">
                <a:latin typeface="Arial" panose="020B0604020202020204" pitchFamily="34" charset="0"/>
              </a:rPr>
            </a:br>
            <a:r>
              <a:rPr lang="en-US" b="0" dirty="0">
                <a:latin typeface="Arial" panose="020B0604020202020204" pitchFamily="34" charset="0"/>
              </a:rPr>
              <a:t>Routinely use a set of comprehension-building practices to help students make sense of the text</a:t>
            </a:r>
            <a:r>
              <a:rPr lang="en-US" dirty="0">
                <a:latin typeface="Arial" panose="020B0604020202020204" pitchFamily="34" charset="0"/>
              </a:rPr>
              <a:t>.</a:t>
            </a:r>
          </a:p>
        </p:txBody>
      </p:sp>
      <p:graphicFrame>
        <p:nvGraphicFramePr>
          <p:cNvPr id="3" name="Table 2">
            <a:extLst>
              <a:ext uri="{FF2B5EF4-FFF2-40B4-BE49-F238E27FC236}">
                <a16:creationId xmlns:a16="http://schemas.microsoft.com/office/drawing/2014/main" id="{4A844526-9AAE-4249-830E-EDD1ED67BC91}"/>
              </a:ext>
            </a:extLst>
          </p:cNvPr>
          <p:cNvGraphicFramePr>
            <a:graphicFrameLocks noGrp="1"/>
          </p:cNvGraphicFramePr>
          <p:nvPr>
            <p:extLst>
              <p:ext uri="{D42A27DB-BD31-4B8C-83A1-F6EECF244321}">
                <p14:modId xmlns:p14="http://schemas.microsoft.com/office/powerpoint/2010/main" val="1219536540"/>
              </p:ext>
            </p:extLst>
          </p:nvPr>
        </p:nvGraphicFramePr>
        <p:xfrm>
          <a:off x="1389701" y="1154623"/>
          <a:ext cx="6364597" cy="3014421"/>
        </p:xfrm>
        <a:graphic>
          <a:graphicData uri="http://schemas.openxmlformats.org/drawingml/2006/table">
            <a:tbl>
              <a:tblPr/>
              <a:tblGrid>
                <a:gridCol w="6364597">
                  <a:extLst>
                    <a:ext uri="{9D8B030D-6E8A-4147-A177-3AD203B41FA5}">
                      <a16:colId xmlns:a16="http://schemas.microsoft.com/office/drawing/2014/main" val="2347028294"/>
                    </a:ext>
                  </a:extLst>
                </a:gridCol>
              </a:tblGrid>
              <a:tr h="849813">
                <a:tc>
                  <a:txBody>
                    <a:bodyPr/>
                    <a:lstStyle/>
                    <a:p>
                      <a:r>
                        <a:rPr lang="en-US" sz="1500" b="1" dirty="0">
                          <a:solidFill>
                            <a:srgbClr val="FFFFFF"/>
                          </a:solidFill>
                          <a:effectLst/>
                          <a:latin typeface="Arial" panose="020B0604020202020204" pitchFamily="34" charset="0"/>
                        </a:rPr>
                        <a:t>Recommendation 3 </a:t>
                      </a:r>
                      <a:endParaRPr lang="en-US" sz="1500" b="0" i="0" dirty="0">
                        <a:effectLst/>
                        <a:latin typeface="Arial" panose="020B0604020202020204" pitchFamily="34" charset="0"/>
                      </a:endParaRPr>
                    </a:p>
                    <a:p>
                      <a:r>
                        <a:rPr lang="en-US" sz="1500" dirty="0">
                          <a:solidFill>
                            <a:srgbClr val="FFFFFF"/>
                          </a:solidFill>
                          <a:effectLst/>
                          <a:latin typeface="ArialMT"/>
                        </a:rPr>
                        <a:t>Routinely use a set of comprehension-building practices to help students make sense of the text. </a:t>
                      </a:r>
                      <a:endParaRPr lang="en-US" sz="1500" dirty="0">
                        <a:effectLst/>
                      </a:endParaRPr>
                    </a:p>
                  </a:txBody>
                  <a:tcPr marL="68580" marR="68580" marT="34290" marB="34290" anchor="ctr">
                    <a:lnL w="6096" cap="flat" cmpd="sng" algn="ctr">
                      <a:solidFill>
                        <a:srgbClr val="EDE8D6"/>
                      </a:solidFill>
                      <a:prstDash val="solid"/>
                      <a:round/>
                      <a:headEnd type="none" w="med" len="med"/>
                      <a:tailEnd type="none" w="med" len="med"/>
                    </a:lnL>
                    <a:lnR w="6096" cap="flat" cmpd="sng" algn="ctr">
                      <a:solidFill>
                        <a:srgbClr val="EDE8D6"/>
                      </a:solidFill>
                      <a:prstDash val="solid"/>
                      <a:round/>
                      <a:headEnd type="none" w="med" len="med"/>
                      <a:tailEnd type="none" w="med" len="med"/>
                    </a:lnR>
                    <a:lnT w="15240" cap="flat" cmpd="sng" algn="ctr">
                      <a:solidFill>
                        <a:srgbClr val="305EAD"/>
                      </a:solidFill>
                      <a:prstDash val="solid"/>
                      <a:round/>
                      <a:headEnd type="none" w="med" len="med"/>
                      <a:tailEnd type="none" w="med" len="med"/>
                    </a:lnT>
                    <a:lnB w="24384" cap="flat" cmpd="sng" algn="ctr">
                      <a:solidFill>
                        <a:srgbClr val="AFBCC9"/>
                      </a:solidFill>
                      <a:prstDash val="solid"/>
                      <a:round/>
                      <a:headEnd type="none" w="med" len="med"/>
                      <a:tailEnd type="none" w="med" len="med"/>
                    </a:lnB>
                    <a:solidFill>
                      <a:srgbClr val="003AA3"/>
                    </a:solidFill>
                  </a:tcPr>
                </a:tc>
                <a:extLst>
                  <a:ext uri="{0D108BD9-81ED-4DB2-BD59-A6C34878D82A}">
                    <a16:rowId xmlns:a16="http://schemas.microsoft.com/office/drawing/2014/main" val="2479263562"/>
                  </a:ext>
                </a:extLst>
              </a:tr>
              <a:tr h="607146">
                <a:tc>
                  <a:txBody>
                    <a:bodyPr/>
                    <a:lstStyle/>
                    <a:p>
                      <a:r>
                        <a:rPr lang="en-US" sz="1500" dirty="0">
                          <a:effectLst/>
                          <a:latin typeface="ArialMT"/>
                        </a:rPr>
                        <a:t>Part A: Build students’ world and word knowledge so they can make sense of the text. </a:t>
                      </a:r>
                      <a:endParaRPr lang="en-US" sz="1500" b="0" i="0" dirty="0">
                        <a:effectLst/>
                        <a:latin typeface="Arial" panose="020B0604020202020204" pitchFamily="34" charset="0"/>
                      </a:endParaRPr>
                    </a:p>
                  </a:txBody>
                  <a:tcPr marL="68580" marR="68580" marT="34290" marB="34290" anchor="ctr">
                    <a:lnL w="6096" cap="flat" cmpd="sng" algn="ctr">
                      <a:solidFill>
                        <a:srgbClr val="EDE8D6"/>
                      </a:solidFill>
                      <a:prstDash val="solid"/>
                      <a:round/>
                      <a:headEnd type="none" w="med" len="med"/>
                      <a:tailEnd type="none" w="med" len="med"/>
                    </a:lnL>
                    <a:lnR w="6096" cap="flat" cmpd="sng" algn="ctr">
                      <a:solidFill>
                        <a:srgbClr val="EDE8D6"/>
                      </a:solidFill>
                      <a:prstDash val="solid"/>
                      <a:round/>
                      <a:headEnd type="none" w="med" len="med"/>
                      <a:tailEnd type="none" w="med" len="med"/>
                    </a:lnR>
                    <a:lnT w="24384" cap="flat" cmpd="sng" algn="ctr">
                      <a:solidFill>
                        <a:srgbClr val="AFBCC9"/>
                      </a:solidFill>
                      <a:prstDash val="solid"/>
                      <a:round/>
                      <a:headEnd type="none" w="med" len="med"/>
                      <a:tailEnd type="none" w="med" len="med"/>
                    </a:lnT>
                    <a:lnB w="15240" cap="flat" cmpd="sng" algn="ctr">
                      <a:solidFill>
                        <a:srgbClr val="EDE8D6"/>
                      </a:solidFill>
                      <a:prstDash val="solid"/>
                      <a:round/>
                      <a:headEnd type="none" w="med" len="med"/>
                      <a:tailEnd type="none" w="med" len="med"/>
                    </a:lnB>
                    <a:solidFill>
                      <a:srgbClr val="EDE8D6"/>
                    </a:solidFill>
                  </a:tcPr>
                </a:tc>
                <a:extLst>
                  <a:ext uri="{0D108BD9-81ED-4DB2-BD59-A6C34878D82A}">
                    <a16:rowId xmlns:a16="http://schemas.microsoft.com/office/drawing/2014/main" val="2488977608"/>
                  </a:ext>
                </a:extLst>
              </a:tr>
              <a:tr h="607146">
                <a:tc>
                  <a:txBody>
                    <a:bodyPr/>
                    <a:lstStyle/>
                    <a:p>
                      <a:r>
                        <a:rPr lang="en-US" sz="1500" dirty="0">
                          <a:effectLst/>
                          <a:latin typeface="ArialMT"/>
                        </a:rPr>
                        <a:t>Part B: Consistently provide students with opportunities to ask and answer questions to better understand the text they read. </a:t>
                      </a:r>
                      <a:endParaRPr lang="en-US" sz="1500" b="0" i="0" dirty="0">
                        <a:effectLst/>
                        <a:latin typeface="Arial" panose="020B0604020202020204" pitchFamily="34" charset="0"/>
                      </a:endParaRPr>
                    </a:p>
                  </a:txBody>
                  <a:tcPr marL="68580" marR="68580" marT="34290" marB="34290" anchor="ctr">
                    <a:lnL w="6096" cap="flat" cmpd="sng" algn="ctr">
                      <a:solidFill>
                        <a:srgbClr val="EDE8D6"/>
                      </a:solidFill>
                      <a:prstDash val="solid"/>
                      <a:round/>
                      <a:headEnd type="none" w="med" len="med"/>
                      <a:tailEnd type="none" w="med" len="med"/>
                    </a:lnL>
                    <a:lnR w="6096" cap="flat" cmpd="sng" algn="ctr">
                      <a:solidFill>
                        <a:srgbClr val="EDE8D6"/>
                      </a:solidFill>
                      <a:prstDash val="solid"/>
                      <a:round/>
                      <a:headEnd type="none" w="med" len="med"/>
                      <a:tailEnd type="none" w="med" len="med"/>
                    </a:lnR>
                    <a:lnT w="15240" cap="flat" cmpd="sng" algn="ctr">
                      <a:solidFill>
                        <a:srgbClr val="EDE8D6"/>
                      </a:solidFill>
                      <a:prstDash val="solid"/>
                      <a:round/>
                      <a:headEnd type="none" w="med" len="med"/>
                      <a:tailEnd type="none" w="med" len="med"/>
                    </a:lnT>
                    <a:lnB w="15240" cap="flat" cmpd="sng" algn="ctr">
                      <a:solidFill>
                        <a:srgbClr val="EDE8D6"/>
                      </a:solidFill>
                      <a:prstDash val="solid"/>
                      <a:round/>
                      <a:headEnd type="none" w="med" len="med"/>
                      <a:tailEnd type="none" w="med" len="med"/>
                    </a:lnB>
                  </a:tcPr>
                </a:tc>
                <a:extLst>
                  <a:ext uri="{0D108BD9-81ED-4DB2-BD59-A6C34878D82A}">
                    <a16:rowId xmlns:a16="http://schemas.microsoft.com/office/drawing/2014/main" val="2043265226"/>
                  </a:ext>
                </a:extLst>
              </a:tr>
              <a:tr h="607146">
                <a:tc>
                  <a:txBody>
                    <a:bodyPr/>
                    <a:lstStyle/>
                    <a:p>
                      <a:r>
                        <a:rPr lang="en-US" sz="1500" dirty="0">
                          <a:effectLst/>
                          <a:latin typeface="ArialMT"/>
                        </a:rPr>
                        <a:t>Part C: Teach students a routine for determining the gist of a short section of text. </a:t>
                      </a:r>
                      <a:endParaRPr lang="en-US" sz="1500" b="0" i="0" dirty="0">
                        <a:effectLst/>
                        <a:latin typeface="Arial" panose="020B0604020202020204" pitchFamily="34" charset="0"/>
                      </a:endParaRPr>
                    </a:p>
                  </a:txBody>
                  <a:tcPr marL="68580" marR="68580" marT="34290" marB="34290" anchor="ctr">
                    <a:lnL w="6096" cap="flat" cmpd="sng" algn="ctr">
                      <a:solidFill>
                        <a:srgbClr val="EDEAD6"/>
                      </a:solidFill>
                      <a:prstDash val="solid"/>
                      <a:round/>
                      <a:headEnd type="none" w="med" len="med"/>
                      <a:tailEnd type="none" w="med" len="med"/>
                    </a:lnL>
                    <a:lnR w="6096" cap="flat" cmpd="sng" algn="ctr">
                      <a:solidFill>
                        <a:srgbClr val="EDEAD6"/>
                      </a:solidFill>
                      <a:prstDash val="solid"/>
                      <a:round/>
                      <a:headEnd type="none" w="med" len="med"/>
                      <a:tailEnd type="none" w="med" len="med"/>
                    </a:lnR>
                    <a:lnT w="15240" cap="flat" cmpd="sng" algn="ctr">
                      <a:solidFill>
                        <a:srgbClr val="EDE8D6"/>
                      </a:solidFill>
                      <a:prstDash val="solid"/>
                      <a:round/>
                      <a:headEnd type="none" w="med" len="med"/>
                      <a:tailEnd type="none" w="med" len="med"/>
                    </a:lnT>
                    <a:lnB w="15240" cap="flat" cmpd="sng" algn="ctr">
                      <a:solidFill>
                        <a:srgbClr val="EDE8D6"/>
                      </a:solidFill>
                      <a:prstDash val="solid"/>
                      <a:round/>
                      <a:headEnd type="none" w="med" len="med"/>
                      <a:tailEnd type="none" w="med" len="med"/>
                    </a:lnB>
                    <a:solidFill>
                      <a:srgbClr val="EDE8D6"/>
                    </a:solidFill>
                  </a:tcPr>
                </a:tc>
                <a:extLst>
                  <a:ext uri="{0D108BD9-81ED-4DB2-BD59-A6C34878D82A}">
                    <a16:rowId xmlns:a16="http://schemas.microsoft.com/office/drawing/2014/main" val="3008293222"/>
                  </a:ext>
                </a:extLst>
              </a:tr>
              <a:tr h="343170">
                <a:tc>
                  <a:txBody>
                    <a:bodyPr/>
                    <a:lstStyle/>
                    <a:p>
                      <a:r>
                        <a:rPr lang="en-US" sz="1500" dirty="0">
                          <a:effectLst/>
                          <a:latin typeface="ArialMT"/>
                        </a:rPr>
                        <a:t>Part D: Teach students to monitor their comprehension as they read. </a:t>
                      </a:r>
                      <a:endParaRPr lang="en-US" sz="1500" b="0" i="0" dirty="0">
                        <a:effectLst/>
                        <a:latin typeface="Arial" panose="020B0604020202020204" pitchFamily="34" charset="0"/>
                      </a:endParaRPr>
                    </a:p>
                  </a:txBody>
                  <a:tcPr marL="68580" marR="68580" marT="34290" marB="34290" anchor="ctr">
                    <a:lnL w="6096" cap="flat" cmpd="sng" algn="ctr">
                      <a:solidFill>
                        <a:srgbClr val="EDE8D6"/>
                      </a:solidFill>
                      <a:prstDash val="solid"/>
                      <a:round/>
                      <a:headEnd type="none" w="med" len="med"/>
                      <a:tailEnd type="none" w="med" len="med"/>
                    </a:lnL>
                    <a:lnR w="6096" cap="flat" cmpd="sng" algn="ctr">
                      <a:solidFill>
                        <a:srgbClr val="EDE8D6"/>
                      </a:solidFill>
                      <a:prstDash val="solid"/>
                      <a:round/>
                      <a:headEnd type="none" w="med" len="med"/>
                      <a:tailEnd type="none" w="med" len="med"/>
                    </a:lnR>
                    <a:lnT w="15240" cap="flat" cmpd="sng" algn="ctr">
                      <a:solidFill>
                        <a:srgbClr val="EDE8D6"/>
                      </a:solidFill>
                      <a:prstDash val="solid"/>
                      <a:round/>
                      <a:headEnd type="none" w="med" len="med"/>
                      <a:tailEnd type="none" w="med" len="med"/>
                    </a:lnT>
                    <a:lnB w="6109" cap="flat" cmpd="sng" algn="ctr">
                      <a:solidFill>
                        <a:srgbClr val="EDE8D6"/>
                      </a:solidFill>
                      <a:prstDash val="solid"/>
                      <a:round/>
                      <a:headEnd type="none" w="med" len="med"/>
                      <a:tailEnd type="none" w="med" len="med"/>
                    </a:lnB>
                  </a:tcPr>
                </a:tc>
                <a:extLst>
                  <a:ext uri="{0D108BD9-81ED-4DB2-BD59-A6C34878D82A}">
                    <a16:rowId xmlns:a16="http://schemas.microsoft.com/office/drawing/2014/main" val="964361514"/>
                  </a:ext>
                </a:extLst>
              </a:tr>
            </a:tbl>
          </a:graphicData>
        </a:graphic>
      </p:graphicFrame>
    </p:spTree>
    <p:extLst>
      <p:ext uri="{BB962C8B-B14F-4D97-AF65-F5344CB8AC3E}">
        <p14:creationId xmlns:p14="http://schemas.microsoft.com/office/powerpoint/2010/main" val="2545474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8449" y="183875"/>
            <a:ext cx="7001400" cy="327300"/>
          </a:xfrm>
          <a:noFill/>
        </p:spPr>
        <p:txBody>
          <a:bodyPr>
            <a:noAutofit/>
          </a:bodyPr>
          <a:lstStyle/>
          <a:p>
            <a:r>
              <a:rPr lang="en-US" b="1" dirty="0"/>
              <a:t>Recommendation 3, Part A</a:t>
            </a:r>
            <a:r>
              <a:rPr lang="en-US" dirty="0"/>
              <a:t>: Build students’ world and word</a:t>
            </a:r>
            <a:br>
              <a:rPr lang="en-US" dirty="0"/>
            </a:br>
            <a:r>
              <a:rPr lang="en-US" dirty="0"/>
              <a:t>knowledge so they can make sense of the text</a:t>
            </a:r>
            <a:br>
              <a:rPr lang="en-US" dirty="0"/>
            </a:b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8449" y="1176284"/>
            <a:ext cx="7629673" cy="3262312"/>
          </a:xfrm>
        </p:spPr>
        <p:txBody>
          <a:bodyPr>
            <a:noAutofit/>
          </a:bodyPr>
          <a:lstStyle/>
          <a:p>
            <a:pPr marL="0" indent="0">
              <a:lnSpc>
                <a:spcPct val="120000"/>
              </a:lnSpc>
              <a:buNone/>
            </a:pPr>
            <a:r>
              <a:rPr lang="en-US" sz="1800" b="1" dirty="0"/>
              <a:t>How-to-Step </a:t>
            </a:r>
            <a:r>
              <a:rPr lang="en-US" sz="1800" dirty="0"/>
              <a:t>1. Develop </a:t>
            </a:r>
            <a:r>
              <a:rPr lang="en-US" sz="1800" dirty="0">
                <a:highlight>
                  <a:srgbClr val="FFFF00"/>
                </a:highlight>
              </a:rPr>
              <a:t>world knowledge</a:t>
            </a:r>
            <a:r>
              <a:rPr lang="en-US" sz="1800" dirty="0"/>
              <a:t> that is relevant for making sense of the passage.</a:t>
            </a:r>
          </a:p>
          <a:p>
            <a:pPr>
              <a:lnSpc>
                <a:spcPct val="120000"/>
              </a:lnSpc>
            </a:pPr>
            <a:r>
              <a:rPr lang="en-US" sz="1800" dirty="0"/>
              <a:t>Students need enough knowledge about a topic to read and understand a text on that topic. </a:t>
            </a:r>
          </a:p>
          <a:p>
            <a:pPr>
              <a:lnSpc>
                <a:spcPct val="120000"/>
              </a:lnSpc>
            </a:pPr>
            <a:r>
              <a:rPr lang="en-US" sz="1800" dirty="0"/>
              <a:t>Provide </a:t>
            </a:r>
            <a:r>
              <a:rPr lang="en-US" sz="1800" dirty="0">
                <a:highlight>
                  <a:srgbClr val="FFFF00"/>
                </a:highlight>
              </a:rPr>
              <a:t>3 to 5 minute introduction on the topic. </a:t>
            </a:r>
          </a:p>
          <a:p>
            <a:pPr lvl="1">
              <a:lnSpc>
                <a:spcPct val="120000"/>
              </a:lnSpc>
            </a:pPr>
            <a:r>
              <a:rPr lang="en-US" sz="1600" dirty="0"/>
              <a:t>Read an easier-to-read description.</a:t>
            </a:r>
          </a:p>
          <a:p>
            <a:pPr lvl="1">
              <a:lnSpc>
                <a:spcPct val="120000"/>
              </a:lnSpc>
            </a:pPr>
            <a:r>
              <a:rPr lang="en-US" sz="1600" dirty="0"/>
              <a:t>Watch a short video clip</a:t>
            </a:r>
          </a:p>
          <a:p>
            <a:pPr lvl="1">
              <a:lnSpc>
                <a:spcPct val="120000"/>
              </a:lnSpc>
            </a:pPr>
            <a:r>
              <a:rPr lang="en-US" sz="1600" dirty="0"/>
              <a:t>Presentation with illustrations</a:t>
            </a:r>
          </a:p>
          <a:p>
            <a:pPr marL="0" indent="0">
              <a:lnSpc>
                <a:spcPct val="120000"/>
              </a:lnSpc>
              <a:buNone/>
            </a:pPr>
            <a:endParaRPr lang="en-US" sz="1800" dirty="0"/>
          </a:p>
          <a:p>
            <a:pPr marL="0" indent="0">
              <a:lnSpc>
                <a:spcPct val="120000"/>
              </a:lnSpc>
              <a:buNone/>
            </a:pPr>
            <a:br>
              <a:rPr lang="en-US" sz="1800" dirty="0"/>
            </a:br>
            <a:endParaRPr lang="en-US" sz="1800" dirty="0"/>
          </a:p>
        </p:txBody>
      </p:sp>
    </p:spTree>
    <p:extLst>
      <p:ext uri="{BB962C8B-B14F-4D97-AF65-F5344CB8AC3E}">
        <p14:creationId xmlns:p14="http://schemas.microsoft.com/office/powerpoint/2010/main" val="709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t>Recommendation 3, Part A</a:t>
            </a:r>
            <a:r>
              <a:rPr lang="en-US" dirty="0"/>
              <a:t>: Build students’ world and word</a:t>
            </a:r>
            <a:br>
              <a:rPr lang="en-US" dirty="0"/>
            </a:br>
            <a:r>
              <a:rPr lang="en-US" dirty="0"/>
              <a:t>knowledge so they can make sense of the text.</a:t>
            </a:r>
            <a:br>
              <a:rPr lang="en-US" dirty="0"/>
            </a:b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83294"/>
            <a:ext cx="7885395" cy="3271729"/>
          </a:xfrm>
        </p:spPr>
        <p:txBody>
          <a:bodyPr>
            <a:noAutofit/>
          </a:bodyPr>
          <a:lstStyle/>
          <a:p>
            <a:pPr marL="0" indent="0">
              <a:lnSpc>
                <a:spcPct val="120000"/>
              </a:lnSpc>
              <a:buNone/>
            </a:pPr>
            <a:r>
              <a:rPr lang="en-US" sz="1600" b="1" dirty="0"/>
              <a:t>How-to-step </a:t>
            </a:r>
            <a:r>
              <a:rPr lang="en-US" sz="1600" dirty="0"/>
              <a:t>2. Teach the </a:t>
            </a:r>
            <a:r>
              <a:rPr lang="en-US" sz="1600" dirty="0">
                <a:highlight>
                  <a:srgbClr val="FFFF00"/>
                </a:highlight>
              </a:rPr>
              <a:t>meaning of a few words </a:t>
            </a:r>
            <a:r>
              <a:rPr lang="en-US" sz="1600" dirty="0"/>
              <a:t>that are essential for understanding the passage. </a:t>
            </a:r>
          </a:p>
          <a:p>
            <a:pPr marL="0" indent="0">
              <a:lnSpc>
                <a:spcPct val="120000"/>
              </a:lnSpc>
              <a:buNone/>
            </a:pPr>
            <a:r>
              <a:rPr lang="en-US" sz="1600" dirty="0"/>
              <a:t>Identify </a:t>
            </a:r>
            <a:r>
              <a:rPr lang="en-US" sz="1600" b="1" dirty="0">
                <a:highlight>
                  <a:srgbClr val="FFFF00"/>
                </a:highlight>
              </a:rPr>
              <a:t>essential words </a:t>
            </a:r>
            <a:r>
              <a:rPr lang="en-US" sz="1600" dirty="0"/>
              <a:t>that are critical and conceptually central for understanding the passage but are likely to be difficult for students.</a:t>
            </a:r>
          </a:p>
          <a:p>
            <a:pPr marL="0" indent="0">
              <a:lnSpc>
                <a:spcPct val="120000"/>
              </a:lnSpc>
              <a:buNone/>
            </a:pPr>
            <a:r>
              <a:rPr lang="en-US" sz="1600" b="1" dirty="0">
                <a:highlight>
                  <a:srgbClr val="FFFF00"/>
                </a:highlight>
              </a:rPr>
              <a:t>Before reading: </a:t>
            </a:r>
          </a:p>
          <a:p>
            <a:pPr marL="0" indent="0">
              <a:lnSpc>
                <a:spcPct val="120000"/>
              </a:lnSpc>
              <a:buNone/>
            </a:pPr>
            <a:r>
              <a:rPr lang="en-US" sz="1600" dirty="0"/>
              <a:t>	Select one or two of the essential words.</a:t>
            </a:r>
          </a:p>
          <a:p>
            <a:pPr marL="0" indent="0">
              <a:lnSpc>
                <a:spcPct val="120000"/>
              </a:lnSpc>
              <a:buNone/>
            </a:pPr>
            <a:r>
              <a:rPr lang="en-US" sz="1600" dirty="0"/>
              <a:t>	Provide a simple, brief definition.</a:t>
            </a:r>
          </a:p>
          <a:p>
            <a:pPr marL="0" indent="0">
              <a:lnSpc>
                <a:spcPct val="120000"/>
              </a:lnSpc>
              <a:buNone/>
            </a:pPr>
            <a:r>
              <a:rPr lang="en-US" sz="1600" dirty="0"/>
              <a:t>	Provide an example, non-example, or visual representation of the word.</a:t>
            </a:r>
          </a:p>
          <a:p>
            <a:pPr marL="0" indent="0">
              <a:lnSpc>
                <a:spcPct val="120000"/>
              </a:lnSpc>
              <a:buNone/>
            </a:pPr>
            <a:endParaRPr lang="en-US" sz="1600" dirty="0"/>
          </a:p>
          <a:p>
            <a:pPr marL="0" indent="0">
              <a:lnSpc>
                <a:spcPct val="120000"/>
              </a:lnSpc>
              <a:buNone/>
            </a:pPr>
            <a:br>
              <a:rPr lang="en-US" sz="1600" dirty="0"/>
            </a:br>
            <a:endParaRPr lang="en-US" sz="1600" dirty="0"/>
          </a:p>
        </p:txBody>
      </p:sp>
    </p:spTree>
    <p:extLst>
      <p:ext uri="{BB962C8B-B14F-4D97-AF65-F5344CB8AC3E}">
        <p14:creationId xmlns:p14="http://schemas.microsoft.com/office/powerpoint/2010/main" val="15728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t>Recommendation 3, Part A</a:t>
            </a:r>
            <a:r>
              <a:rPr lang="en-US" dirty="0"/>
              <a:t>: Build students’ world and word</a:t>
            </a:r>
            <a:br>
              <a:rPr lang="en-US" dirty="0"/>
            </a:br>
            <a:r>
              <a:rPr lang="en-US" dirty="0"/>
              <a:t>knowledge so they can make sense of the text.</a:t>
            </a:r>
            <a:br>
              <a:rPr lang="en-US" dirty="0"/>
            </a:b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1121322"/>
            <a:ext cx="7720367" cy="3262312"/>
          </a:xfrm>
        </p:spPr>
        <p:txBody>
          <a:bodyPr>
            <a:noAutofit/>
          </a:bodyPr>
          <a:lstStyle/>
          <a:p>
            <a:pPr marL="0" indent="0">
              <a:lnSpc>
                <a:spcPct val="120000"/>
              </a:lnSpc>
              <a:buNone/>
            </a:pPr>
            <a:r>
              <a:rPr lang="en-US" sz="1800" b="1" dirty="0"/>
              <a:t>How-to-Step </a:t>
            </a:r>
            <a:r>
              <a:rPr lang="en-US" sz="1800" dirty="0"/>
              <a:t>2. Teach the meaning of a few words that are essential for understanding the passage. </a:t>
            </a:r>
          </a:p>
          <a:p>
            <a:pPr marL="0" indent="0">
              <a:lnSpc>
                <a:spcPct val="120000"/>
              </a:lnSpc>
              <a:buNone/>
            </a:pPr>
            <a:r>
              <a:rPr lang="en-US" sz="1800" b="1" dirty="0"/>
              <a:t>During Reading:</a:t>
            </a:r>
          </a:p>
          <a:p>
            <a:pPr marL="0" indent="0">
              <a:lnSpc>
                <a:spcPct val="120000"/>
              </a:lnSpc>
              <a:buNone/>
            </a:pPr>
            <a:r>
              <a:rPr lang="en-US" sz="1800" b="1" dirty="0"/>
              <a:t>	</a:t>
            </a:r>
            <a:r>
              <a:rPr lang="en-US" sz="1800" dirty="0"/>
              <a:t>Stop and briefly provide the meaning of additional essential words. </a:t>
            </a:r>
          </a:p>
          <a:p>
            <a:pPr marL="0" indent="0">
              <a:lnSpc>
                <a:spcPct val="120000"/>
              </a:lnSpc>
              <a:buNone/>
            </a:pPr>
            <a:r>
              <a:rPr lang="en-US" sz="1800" b="1" dirty="0"/>
              <a:t>After Reading:</a:t>
            </a:r>
          </a:p>
          <a:p>
            <a:pPr marL="0" indent="0">
              <a:lnSpc>
                <a:spcPct val="120000"/>
              </a:lnSpc>
              <a:buNone/>
            </a:pPr>
            <a:r>
              <a:rPr lang="en-US" sz="1800" b="1" dirty="0"/>
              <a:t>	</a:t>
            </a:r>
            <a:r>
              <a:rPr lang="en-US" sz="1800" dirty="0"/>
              <a:t>Students will need to work with words and their meanings to 	remember them.</a:t>
            </a:r>
            <a:endParaRPr lang="en-US" sz="1800" b="1" dirty="0"/>
          </a:p>
          <a:p>
            <a:pPr marL="0" indent="0">
              <a:lnSpc>
                <a:spcPct val="120000"/>
              </a:lnSpc>
              <a:buNone/>
            </a:pPr>
            <a:br>
              <a:rPr lang="en-US" sz="1800" dirty="0"/>
            </a:br>
            <a:endParaRPr lang="en-US" sz="1800" dirty="0"/>
          </a:p>
        </p:txBody>
      </p:sp>
    </p:spTree>
    <p:extLst>
      <p:ext uri="{BB962C8B-B14F-4D97-AF65-F5344CB8AC3E}">
        <p14:creationId xmlns:p14="http://schemas.microsoft.com/office/powerpoint/2010/main" val="2275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t>Recommendation 3, Part A</a:t>
            </a:r>
            <a:r>
              <a:rPr lang="en-US" dirty="0"/>
              <a:t>: Build students’ world and word</a:t>
            </a:r>
            <a:br>
              <a:rPr lang="en-US" dirty="0"/>
            </a:br>
            <a:r>
              <a:rPr lang="en-US" dirty="0"/>
              <a:t>knowledge so they can make sense of the text.</a:t>
            </a:r>
            <a:br>
              <a:rPr lang="en-US" dirty="0"/>
            </a:b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114290"/>
            <a:ext cx="7699415" cy="3387967"/>
          </a:xfrm>
        </p:spPr>
        <p:txBody>
          <a:bodyPr>
            <a:noAutofit/>
          </a:bodyPr>
          <a:lstStyle/>
          <a:p>
            <a:pPr marL="0" indent="0">
              <a:lnSpc>
                <a:spcPct val="120000"/>
              </a:lnSpc>
              <a:buNone/>
            </a:pPr>
            <a:r>
              <a:rPr lang="en-US" sz="1800" b="1" dirty="0"/>
              <a:t>How-To-Step </a:t>
            </a:r>
            <a:r>
              <a:rPr lang="en-US" sz="1800" dirty="0"/>
              <a:t>3. Teach students how to derive meanings of unknown words using context. </a:t>
            </a:r>
          </a:p>
          <a:p>
            <a:pPr>
              <a:lnSpc>
                <a:spcPct val="120000"/>
              </a:lnSpc>
            </a:pPr>
            <a:r>
              <a:rPr lang="en-US" sz="1800" dirty="0"/>
              <a:t>Underline the unknown word.</a:t>
            </a:r>
          </a:p>
          <a:p>
            <a:pPr>
              <a:lnSpc>
                <a:spcPct val="120000"/>
              </a:lnSpc>
            </a:pPr>
            <a:r>
              <a:rPr lang="en-US" sz="1800" dirty="0"/>
              <a:t>Reread the sentence with the unknown word and look for clues in that sentence to figure out the word’s meaning. </a:t>
            </a:r>
          </a:p>
          <a:p>
            <a:pPr>
              <a:lnSpc>
                <a:spcPct val="120000"/>
              </a:lnSpc>
            </a:pPr>
            <a:r>
              <a:rPr lang="en-US" sz="1800" dirty="0"/>
              <a:t>Reread sentences surrounding the sentence with the unknown wording and look for clues to figure out the word’s meaning. </a:t>
            </a:r>
          </a:p>
          <a:p>
            <a:pPr marL="0" indent="0">
              <a:lnSpc>
                <a:spcPct val="120000"/>
              </a:lnSpc>
              <a:buNone/>
            </a:pPr>
            <a:endParaRPr lang="en-US" sz="1800" dirty="0"/>
          </a:p>
          <a:p>
            <a:pPr marL="0" indent="0">
              <a:lnSpc>
                <a:spcPct val="120000"/>
              </a:lnSpc>
              <a:buNone/>
            </a:pPr>
            <a:endParaRPr lang="en-US" sz="1800" dirty="0"/>
          </a:p>
          <a:p>
            <a:pPr marL="0" indent="0">
              <a:lnSpc>
                <a:spcPct val="120000"/>
              </a:lnSpc>
              <a:buNone/>
            </a:pPr>
            <a:br>
              <a:rPr lang="en-US" sz="1800" dirty="0"/>
            </a:br>
            <a:endParaRPr lang="en-US" sz="1800" dirty="0"/>
          </a:p>
        </p:txBody>
      </p:sp>
    </p:spTree>
    <p:extLst>
      <p:ext uri="{BB962C8B-B14F-4D97-AF65-F5344CB8AC3E}">
        <p14:creationId xmlns:p14="http://schemas.microsoft.com/office/powerpoint/2010/main" val="156485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21B91F4-73E4-E64B-928E-BDF6C353439F}"/>
              </a:ext>
            </a:extLst>
          </p:cNvPr>
          <p:cNvSpPr>
            <a:spLocks noGrp="1" noChangeArrowheads="1"/>
          </p:cNvSpPr>
          <p:nvPr>
            <p:ph type="title"/>
          </p:nvPr>
        </p:nvSpPr>
        <p:spPr>
          <a:xfrm>
            <a:off x="406198" y="228600"/>
            <a:ext cx="7001400" cy="327300"/>
          </a:xfrm>
          <a:noFill/>
        </p:spPr>
        <p:txBody>
          <a:bodyPr/>
          <a:lstStyle/>
          <a:p>
            <a:pPr>
              <a:defRPr/>
            </a:pPr>
            <a:r>
              <a:rPr lang="en-US" dirty="0">
                <a:latin typeface="Arial" panose="020B0604020202020204" pitchFamily="34" charset="0"/>
              </a:rPr>
              <a:t>Inside/Outside</a:t>
            </a:r>
            <a:endParaRPr lang="en-US" dirty="0">
              <a:solidFill>
                <a:schemeClr val="tx1"/>
              </a:solidFill>
              <a:latin typeface="Arial" panose="020B0604020202020204" pitchFamily="34" charset="0"/>
              <a:ea typeface="+mj-ea"/>
              <a:cs typeface="+mj-cs"/>
            </a:endParaRPr>
          </a:p>
        </p:txBody>
      </p:sp>
      <p:sp>
        <p:nvSpPr>
          <p:cNvPr id="112642" name="Rectangle 3">
            <a:extLst>
              <a:ext uri="{FF2B5EF4-FFF2-40B4-BE49-F238E27FC236}">
                <a16:creationId xmlns:a16="http://schemas.microsoft.com/office/drawing/2014/main" id="{5DA862E9-E1FD-D24F-AA35-E007EA488757}"/>
              </a:ext>
            </a:extLst>
          </p:cNvPr>
          <p:cNvSpPr>
            <a:spLocks noGrp="1"/>
          </p:cNvSpPr>
          <p:nvPr>
            <p:ph idx="4294967295"/>
          </p:nvPr>
        </p:nvSpPr>
        <p:spPr>
          <a:xfrm>
            <a:off x="406197" y="925594"/>
            <a:ext cx="7885395" cy="3594100"/>
          </a:xfrm>
        </p:spPr>
        <p:txBody>
          <a:bodyPr>
            <a:normAutofit/>
          </a:bodyPr>
          <a:lstStyle/>
          <a:p>
            <a:pPr marL="428625" indent="-428625">
              <a:buNone/>
              <a:defRPr/>
            </a:pPr>
            <a:r>
              <a:rPr lang="en-US" altLang="en-US" sz="2100" b="1" dirty="0">
                <a:ea typeface="ＭＳ Ｐゴシック" panose="020B0600070205080204" pitchFamily="34" charset="-128"/>
              </a:rPr>
              <a:t>Strategy – Inside/Outside</a:t>
            </a:r>
          </a:p>
          <a:p>
            <a:pPr marL="428625" indent="-428625">
              <a:lnSpc>
                <a:spcPct val="100000"/>
              </a:lnSpc>
              <a:spcBef>
                <a:spcPts val="1200"/>
              </a:spcBef>
              <a:buFont typeface="Wingdings" pitchFamily="2" charset="2"/>
              <a:buAutoNum type="arabicPeriod"/>
              <a:defRPr/>
            </a:pPr>
            <a:r>
              <a:rPr lang="en-US" altLang="en-US" sz="1500" b="1" dirty="0">
                <a:ea typeface="ＭＳ Ｐゴシック" panose="020B0600070205080204" pitchFamily="34" charset="-128"/>
              </a:rPr>
              <a:t>INSIDE—</a:t>
            </a:r>
            <a:r>
              <a:rPr lang="en-US" altLang="en-US" sz="1500" dirty="0">
                <a:ea typeface="ＭＳ Ｐゴシック" panose="020B0600070205080204" pitchFamily="34" charset="-128"/>
              </a:rPr>
              <a:t>Find </a:t>
            </a:r>
            <a:r>
              <a:rPr lang="en-US" altLang="en-US" sz="1500" b="1" dirty="0">
                <a:ea typeface="ＭＳ Ｐゴシック" panose="020B0600070205080204" pitchFamily="34" charset="-128"/>
              </a:rPr>
              <a:t>parts of the word </a:t>
            </a:r>
            <a:r>
              <a:rPr lang="en-US" altLang="en-US" sz="1500" dirty="0">
                <a:ea typeface="ＭＳ Ｐゴシック" panose="020B0600070205080204" pitchFamily="34" charset="-128"/>
              </a:rPr>
              <a:t>that give you </a:t>
            </a:r>
            <a:r>
              <a:rPr lang="en-US" altLang="en-US" sz="1500" b="1" dirty="0">
                <a:ea typeface="ＭＳ Ｐゴシック" panose="020B0600070205080204" pitchFamily="34" charset="-128"/>
              </a:rPr>
              <a:t>hints </a:t>
            </a:r>
            <a:r>
              <a:rPr lang="en-US" altLang="en-US" sz="1500" dirty="0">
                <a:ea typeface="ＭＳ Ｐゴシック" panose="020B0600070205080204" pitchFamily="34" charset="-128"/>
              </a:rPr>
              <a:t>about the meaning of the word.  </a:t>
            </a:r>
          </a:p>
          <a:p>
            <a:pPr marL="428625" indent="-428625">
              <a:lnSpc>
                <a:spcPct val="100000"/>
              </a:lnSpc>
              <a:spcBef>
                <a:spcPts val="1200"/>
              </a:spcBef>
              <a:buFont typeface="Wingdings" pitchFamily="2" charset="2"/>
              <a:buAutoNum type="arabicPeriod"/>
              <a:defRPr/>
            </a:pPr>
            <a:r>
              <a:rPr lang="en-US" altLang="en-US" sz="1500" b="1" dirty="0">
                <a:ea typeface="ＭＳ Ｐゴシック" panose="020B0600070205080204" pitchFamily="34" charset="-128"/>
              </a:rPr>
              <a:t>OUTSIDE—</a:t>
            </a:r>
            <a:r>
              <a:rPr lang="en-US" altLang="en-US" sz="1500" dirty="0">
                <a:ea typeface="ＭＳ Ｐゴシック" panose="020B0600070205080204" pitchFamily="34" charset="-128"/>
              </a:rPr>
              <a:t>Read the </a:t>
            </a:r>
            <a:r>
              <a:rPr lang="en-US" altLang="en-US" sz="1500" b="1" dirty="0">
                <a:ea typeface="ＭＳ Ｐゴシック" panose="020B0600070205080204" pitchFamily="34" charset="-128"/>
              </a:rPr>
              <a:t>sentence</a:t>
            </a:r>
            <a:r>
              <a:rPr lang="en-US" altLang="en-US" sz="1500" dirty="0">
                <a:ea typeface="ＭＳ Ｐゴシック" panose="020B0600070205080204" pitchFamily="34" charset="-128"/>
              </a:rPr>
              <a:t>. Find </a:t>
            </a:r>
            <a:r>
              <a:rPr lang="en-US" altLang="en-US" sz="1500" b="1" dirty="0">
                <a:ea typeface="ＭＳ Ｐゴシック" panose="020B0600070205080204" pitchFamily="34" charset="-128"/>
              </a:rPr>
              <a:t>hints</a:t>
            </a:r>
            <a:r>
              <a:rPr lang="en-US" altLang="en-US" sz="1500" dirty="0">
                <a:ea typeface="ＭＳ Ｐゴシック" panose="020B0600070205080204" pitchFamily="34" charset="-128"/>
              </a:rPr>
              <a:t> as to the word’</a:t>
            </a:r>
            <a:r>
              <a:rPr lang="en-US" altLang="ja-JP" sz="1500" dirty="0">
                <a:ea typeface="ＭＳ Ｐゴシック" panose="020B0600070205080204" pitchFamily="34" charset="-128"/>
              </a:rPr>
              <a:t>s meaning.</a:t>
            </a:r>
          </a:p>
          <a:p>
            <a:pPr marL="428625" indent="-428625">
              <a:lnSpc>
                <a:spcPct val="100000"/>
              </a:lnSpc>
              <a:spcBef>
                <a:spcPts val="1200"/>
              </a:spcBef>
              <a:buFont typeface="Arial" panose="020B0604020202020204" pitchFamily="34" charset="0"/>
              <a:buAutoNum type="arabicPeriod"/>
              <a:defRPr/>
            </a:pPr>
            <a:r>
              <a:rPr lang="en-US" altLang="en-US" sz="1500" b="1" dirty="0">
                <a:ea typeface="ＭＳ Ｐゴシック" panose="020B0600070205080204" pitchFamily="34" charset="-128"/>
              </a:rPr>
              <a:t>OUTSIDE—</a:t>
            </a:r>
            <a:r>
              <a:rPr lang="en-US" altLang="en-US" sz="1500" dirty="0">
                <a:ea typeface="ＭＳ Ｐゴシック" panose="020B0600070205080204" pitchFamily="34" charset="-128"/>
              </a:rPr>
              <a:t>Read the </a:t>
            </a:r>
            <a:r>
              <a:rPr lang="en-US" altLang="en-US" sz="1500" b="1" dirty="0">
                <a:ea typeface="ＭＳ Ｐゴシック" panose="020B0600070205080204" pitchFamily="34" charset="-128"/>
              </a:rPr>
              <a:t>surrounding sentences. </a:t>
            </a:r>
            <a:r>
              <a:rPr lang="en-US" altLang="en-US" sz="1500" dirty="0">
                <a:ea typeface="ＭＳ Ｐゴシック" panose="020B0600070205080204" pitchFamily="34" charset="-128"/>
              </a:rPr>
              <a:t>Find </a:t>
            </a:r>
            <a:r>
              <a:rPr lang="en-US" altLang="en-US" sz="1500" b="1" dirty="0">
                <a:ea typeface="ＭＳ Ｐゴシック" panose="020B0600070205080204" pitchFamily="34" charset="-128"/>
              </a:rPr>
              <a:t>hints</a:t>
            </a:r>
            <a:r>
              <a:rPr lang="en-US" altLang="en-US" sz="1500" dirty="0">
                <a:ea typeface="ＭＳ Ｐゴシック" panose="020B0600070205080204" pitchFamily="34" charset="-128"/>
              </a:rPr>
              <a:t> as to the word’</a:t>
            </a:r>
            <a:r>
              <a:rPr lang="en-US" altLang="ja-JP" sz="1500" dirty="0">
                <a:ea typeface="ＭＳ Ｐゴシック" panose="020B0600070205080204" pitchFamily="34" charset="-128"/>
              </a:rPr>
              <a:t>s meaning.</a:t>
            </a:r>
          </a:p>
          <a:p>
            <a:pPr marL="428625" indent="-428625">
              <a:lnSpc>
                <a:spcPct val="100000"/>
              </a:lnSpc>
              <a:spcBef>
                <a:spcPts val="1200"/>
              </a:spcBef>
              <a:buFont typeface="Arial" panose="020B0604020202020204" pitchFamily="34" charset="0"/>
              <a:buAutoNum type="arabicPeriod"/>
              <a:defRPr/>
            </a:pPr>
            <a:r>
              <a:rPr lang="en-US" altLang="en-US" sz="1500" dirty="0">
                <a:ea typeface="ＭＳ Ｐゴシック" panose="020B0600070205080204" pitchFamily="34" charset="-128"/>
              </a:rPr>
              <a:t>Ask yourself, </a:t>
            </a:r>
            <a:r>
              <a:rPr lang="ja-JP" altLang="en-US" sz="1500" b="1">
                <a:ea typeface="ＭＳ Ｐゴシック" panose="020B0600070205080204" pitchFamily="34" charset="-128"/>
              </a:rPr>
              <a:t>“</a:t>
            </a:r>
            <a:r>
              <a:rPr lang="en-US" altLang="ja-JP" sz="1500" b="1" dirty="0">
                <a:ea typeface="ＭＳ Ｐゴシック" panose="020B0600070205080204" pitchFamily="34" charset="-128"/>
              </a:rPr>
              <a:t>What might the word mean?</a:t>
            </a:r>
            <a:r>
              <a:rPr lang="ja-JP" altLang="en-US" sz="1500" b="1">
                <a:ea typeface="ＭＳ Ｐゴシック" panose="020B0600070205080204" pitchFamily="34" charset="-128"/>
              </a:rPr>
              <a:t>”</a:t>
            </a:r>
            <a:endParaRPr lang="en-US" altLang="ja-JP" sz="1500" b="1" dirty="0">
              <a:ea typeface="ＭＳ Ｐゴシック" panose="020B0600070205080204" pitchFamily="34" charset="-128"/>
            </a:endParaRPr>
          </a:p>
          <a:p>
            <a:pPr marL="428625" indent="-428625">
              <a:lnSpc>
                <a:spcPct val="100000"/>
              </a:lnSpc>
              <a:spcBef>
                <a:spcPts val="1200"/>
              </a:spcBef>
              <a:buFont typeface="Arial" panose="020B0604020202020204" pitchFamily="34" charset="0"/>
              <a:buAutoNum type="arabicPeriod"/>
              <a:defRPr/>
            </a:pPr>
            <a:r>
              <a:rPr lang="en-US" altLang="en-US" sz="1500" b="1" dirty="0">
                <a:ea typeface="ＭＳ Ｐゴシック" panose="020B0600070205080204" pitchFamily="34" charset="-128"/>
              </a:rPr>
              <a:t>Try the possible meaning in the sentence.</a:t>
            </a:r>
          </a:p>
          <a:p>
            <a:pPr marL="428625" indent="-428625">
              <a:lnSpc>
                <a:spcPct val="100000"/>
              </a:lnSpc>
              <a:spcBef>
                <a:spcPts val="1200"/>
              </a:spcBef>
              <a:buFont typeface="Arial" panose="020B0604020202020204" pitchFamily="34" charset="0"/>
              <a:buAutoNum type="arabicPeriod"/>
              <a:defRPr/>
            </a:pPr>
            <a:r>
              <a:rPr lang="en-US" altLang="en-US" sz="1500" dirty="0">
                <a:ea typeface="ＭＳ Ｐゴシック" panose="020B0600070205080204" pitchFamily="34" charset="-128"/>
              </a:rPr>
              <a:t>Ask yourself, </a:t>
            </a:r>
            <a:r>
              <a:rPr lang="ja-JP" altLang="en-US" sz="1500" b="1">
                <a:highlight>
                  <a:srgbClr val="FFFF00"/>
                </a:highlight>
                <a:ea typeface="ＭＳ Ｐゴシック" panose="020B0600070205080204" pitchFamily="34" charset="-128"/>
              </a:rPr>
              <a:t>“</a:t>
            </a:r>
            <a:r>
              <a:rPr lang="en-US" altLang="ja-JP" sz="1500" b="1" dirty="0">
                <a:highlight>
                  <a:srgbClr val="FFFF00"/>
                </a:highlight>
                <a:ea typeface="ＭＳ Ｐゴシック" panose="020B0600070205080204" pitchFamily="34" charset="-128"/>
              </a:rPr>
              <a:t>Does it make sense?</a:t>
            </a:r>
            <a:r>
              <a:rPr lang="ja-JP" altLang="en-US" sz="1500" b="1">
                <a:highlight>
                  <a:srgbClr val="FFFF00"/>
                </a:highlight>
                <a:ea typeface="ＭＳ Ｐゴシック" panose="020B0600070205080204" pitchFamily="34" charset="-128"/>
              </a:rPr>
              <a:t>”</a:t>
            </a:r>
            <a:endParaRPr lang="en-US" altLang="en-US" sz="1500" b="1" dirty="0">
              <a:highlight>
                <a:srgbClr val="FFFF00"/>
              </a:highligh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4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4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6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t>Recommendation 3, Part A</a:t>
            </a:r>
            <a:r>
              <a:rPr lang="en-US" dirty="0"/>
              <a:t>: Build students’ world and word</a:t>
            </a:r>
            <a:br>
              <a:rPr lang="en-US" dirty="0"/>
            </a:br>
            <a:r>
              <a:rPr lang="en-US" dirty="0"/>
              <a:t>knowledge so they can make sense of the text.</a:t>
            </a:r>
            <a:br>
              <a:rPr lang="en-US" dirty="0"/>
            </a:b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122201"/>
            <a:ext cx="6327815" cy="1861223"/>
          </a:xfrm>
        </p:spPr>
        <p:txBody>
          <a:bodyPr/>
          <a:lstStyle/>
          <a:p>
            <a:pPr marL="0" indent="0">
              <a:lnSpc>
                <a:spcPct val="100000"/>
              </a:lnSpc>
              <a:buNone/>
            </a:pPr>
            <a:r>
              <a:rPr lang="en-US" b="1" dirty="0"/>
              <a:t>How-To-Step </a:t>
            </a:r>
            <a:r>
              <a:rPr lang="en-US" dirty="0"/>
              <a:t>4. Teach prefixes and suffixes to help students derive meanings of words. </a:t>
            </a:r>
          </a:p>
          <a:p>
            <a:pPr marL="0" indent="0">
              <a:lnSpc>
                <a:spcPct val="100000"/>
              </a:lnSpc>
              <a:buNone/>
            </a:pPr>
            <a:br>
              <a:rPr lang="en-US" dirty="0"/>
            </a:br>
            <a:endParaRPr lang="en-US" dirty="0"/>
          </a:p>
        </p:txBody>
      </p:sp>
    </p:spTree>
    <p:extLst>
      <p:ext uri="{BB962C8B-B14F-4D97-AF65-F5344CB8AC3E}">
        <p14:creationId xmlns:p14="http://schemas.microsoft.com/office/powerpoint/2010/main" val="416517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802F-2273-5306-EBDD-43664B7B26FB}"/>
              </a:ext>
            </a:extLst>
          </p:cNvPr>
          <p:cNvSpPr>
            <a:spLocks noGrp="1"/>
          </p:cNvSpPr>
          <p:nvPr>
            <p:ph type="title"/>
          </p:nvPr>
        </p:nvSpPr>
        <p:spPr/>
        <p:txBody>
          <a:bodyPr/>
          <a:lstStyle/>
          <a:p>
            <a:endParaRPr lang="en-US"/>
          </a:p>
        </p:txBody>
      </p:sp>
      <p:graphicFrame>
        <p:nvGraphicFramePr>
          <p:cNvPr id="6" name="Table 5">
            <a:extLst>
              <a:ext uri="{FF2B5EF4-FFF2-40B4-BE49-F238E27FC236}">
                <a16:creationId xmlns:a16="http://schemas.microsoft.com/office/drawing/2014/main" id="{3BD29A1C-2685-5F46-A590-35D96955489A}"/>
              </a:ext>
            </a:extLst>
          </p:cNvPr>
          <p:cNvGraphicFramePr>
            <a:graphicFrameLocks noGrp="1"/>
          </p:cNvGraphicFramePr>
          <p:nvPr/>
        </p:nvGraphicFramePr>
        <p:xfrm>
          <a:off x="1709331" y="230626"/>
          <a:ext cx="5820182" cy="4630751"/>
        </p:xfrm>
        <a:graphic>
          <a:graphicData uri="http://schemas.openxmlformats.org/drawingml/2006/table">
            <a:tbl>
              <a:tblPr firstRow="1" bandRow="1">
                <a:tableStyleId>{21E4AEA4-8DFA-4A89-87EB-49C32662AFE0}</a:tableStyleId>
              </a:tblPr>
              <a:tblGrid>
                <a:gridCol w="1016846">
                  <a:extLst>
                    <a:ext uri="{9D8B030D-6E8A-4147-A177-3AD203B41FA5}">
                      <a16:colId xmlns:a16="http://schemas.microsoft.com/office/drawing/2014/main" val="1972680924"/>
                    </a:ext>
                  </a:extLst>
                </a:gridCol>
                <a:gridCol w="1189207">
                  <a:extLst>
                    <a:ext uri="{9D8B030D-6E8A-4147-A177-3AD203B41FA5}">
                      <a16:colId xmlns:a16="http://schemas.microsoft.com/office/drawing/2014/main" val="1367028030"/>
                    </a:ext>
                  </a:extLst>
                </a:gridCol>
                <a:gridCol w="3614129">
                  <a:extLst>
                    <a:ext uri="{9D8B030D-6E8A-4147-A177-3AD203B41FA5}">
                      <a16:colId xmlns:a16="http://schemas.microsoft.com/office/drawing/2014/main" val="1609781295"/>
                    </a:ext>
                  </a:extLst>
                </a:gridCol>
              </a:tblGrid>
              <a:tr h="226314">
                <a:tc gridSpan="3">
                  <a:txBody>
                    <a:bodyPr/>
                    <a:lstStyle/>
                    <a:p>
                      <a:r>
                        <a:rPr lang="en-US" sz="800" b="0" i="0" dirty="0">
                          <a:latin typeface="Arial" panose="020B0604020202020204" pitchFamily="34" charset="0"/>
                        </a:rPr>
                        <a:t>Prefixes for Second through Fifth Grades     O’Connor, 2014 </a:t>
                      </a:r>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88435515"/>
                  </a:ext>
                </a:extLst>
              </a:tr>
              <a:tr h="226314">
                <a:tc>
                  <a:txBody>
                    <a:bodyPr/>
                    <a:lstStyle/>
                    <a:p>
                      <a:r>
                        <a:rPr lang="en-US" sz="800" b="0" i="0" dirty="0">
                          <a:latin typeface="Arial" panose="020B0604020202020204" pitchFamily="34" charset="0"/>
                        </a:rPr>
                        <a:t>Prefix </a:t>
                      </a:r>
                    </a:p>
                  </a:txBody>
                  <a:tcPr marL="68580" marR="68580" marT="34290" marB="34290"/>
                </a:tc>
                <a:tc>
                  <a:txBody>
                    <a:bodyPr/>
                    <a:lstStyle/>
                    <a:p>
                      <a:r>
                        <a:rPr lang="en-US" sz="800" b="0" i="0" dirty="0">
                          <a:latin typeface="Arial" panose="020B0604020202020204" pitchFamily="34" charset="0"/>
                        </a:rPr>
                        <a:t>Meaning </a:t>
                      </a:r>
                    </a:p>
                  </a:txBody>
                  <a:tcPr marL="68580" marR="68580" marT="34290" marB="34290"/>
                </a:tc>
                <a:tc>
                  <a:txBody>
                    <a:bodyPr/>
                    <a:lstStyle/>
                    <a:p>
                      <a:r>
                        <a:rPr lang="en-US" sz="800" b="0" i="0" dirty="0">
                          <a:latin typeface="Arial" panose="020B0604020202020204" pitchFamily="34" charset="0"/>
                        </a:rPr>
                        <a:t>Examples</a:t>
                      </a:r>
                    </a:p>
                  </a:txBody>
                  <a:tcPr marL="68580" marR="68580" marT="34290" marB="34290"/>
                </a:tc>
                <a:extLst>
                  <a:ext uri="{0D108BD9-81ED-4DB2-BD59-A6C34878D82A}">
                    <a16:rowId xmlns:a16="http://schemas.microsoft.com/office/drawing/2014/main" val="2879569098"/>
                  </a:ext>
                </a:extLst>
              </a:tr>
              <a:tr h="226314">
                <a:tc>
                  <a:txBody>
                    <a:bodyPr/>
                    <a:lstStyle/>
                    <a:p>
                      <a:r>
                        <a:rPr lang="en-US" sz="800" b="0" i="0" dirty="0">
                          <a:latin typeface="Arial" panose="020B0604020202020204" pitchFamily="34" charset="0"/>
                        </a:rPr>
                        <a:t>un-, dis-, in-</a:t>
                      </a:r>
                    </a:p>
                  </a:txBody>
                  <a:tcPr marL="68580" marR="68580" marT="34290" marB="34290"/>
                </a:tc>
                <a:tc>
                  <a:txBody>
                    <a:bodyPr/>
                    <a:lstStyle/>
                    <a:p>
                      <a:r>
                        <a:rPr lang="en-US" sz="800" b="0" i="0" dirty="0">
                          <a:latin typeface="Arial" panose="020B0604020202020204" pitchFamily="34" charset="0"/>
                        </a:rPr>
                        <a:t>not</a:t>
                      </a:r>
                    </a:p>
                  </a:txBody>
                  <a:tcPr marL="68580" marR="68580" marT="34290" marB="34290"/>
                </a:tc>
                <a:tc>
                  <a:txBody>
                    <a:bodyPr/>
                    <a:lstStyle/>
                    <a:p>
                      <a:r>
                        <a:rPr lang="en-US" sz="800" b="0" i="0" dirty="0">
                          <a:latin typeface="Arial" panose="020B0604020202020204" pitchFamily="34" charset="0"/>
                        </a:rPr>
                        <a:t>uncoil, unaware, disloyal, dislike, invisible, incomplete</a:t>
                      </a:r>
                    </a:p>
                  </a:txBody>
                  <a:tcPr marL="68580" marR="68580" marT="34290" marB="34290"/>
                </a:tc>
                <a:extLst>
                  <a:ext uri="{0D108BD9-81ED-4DB2-BD59-A6C34878D82A}">
                    <a16:rowId xmlns:a16="http://schemas.microsoft.com/office/drawing/2014/main" val="2109346684"/>
                  </a:ext>
                </a:extLst>
              </a:tr>
              <a:tr h="226314">
                <a:tc>
                  <a:txBody>
                    <a:bodyPr/>
                    <a:lstStyle/>
                    <a:p>
                      <a:r>
                        <a:rPr lang="en-US" sz="800" b="0" i="0" dirty="0">
                          <a:latin typeface="Arial" panose="020B0604020202020204" pitchFamily="34" charset="0"/>
                        </a:rPr>
                        <a:t>re-</a:t>
                      </a:r>
                    </a:p>
                  </a:txBody>
                  <a:tcPr marL="68580" marR="68580" marT="34290" marB="34290"/>
                </a:tc>
                <a:tc>
                  <a:txBody>
                    <a:bodyPr/>
                    <a:lstStyle/>
                    <a:p>
                      <a:r>
                        <a:rPr lang="en-US" sz="800" b="0" i="0" dirty="0">
                          <a:latin typeface="Arial" panose="020B0604020202020204" pitchFamily="34" charset="0"/>
                        </a:rPr>
                        <a:t>again</a:t>
                      </a:r>
                    </a:p>
                  </a:txBody>
                  <a:tcPr marL="68580" marR="68580" marT="34290" marB="34290"/>
                </a:tc>
                <a:tc>
                  <a:txBody>
                    <a:bodyPr/>
                    <a:lstStyle/>
                    <a:p>
                      <a:r>
                        <a:rPr lang="en-US" sz="800" b="0" i="0" dirty="0">
                          <a:latin typeface="Arial" panose="020B0604020202020204" pitchFamily="34" charset="0"/>
                        </a:rPr>
                        <a:t>redo, resurface</a:t>
                      </a:r>
                    </a:p>
                  </a:txBody>
                  <a:tcPr marL="68580" marR="68580" marT="34290" marB="34290"/>
                </a:tc>
                <a:extLst>
                  <a:ext uri="{0D108BD9-81ED-4DB2-BD59-A6C34878D82A}">
                    <a16:rowId xmlns:a16="http://schemas.microsoft.com/office/drawing/2014/main" val="2348677590"/>
                  </a:ext>
                </a:extLst>
              </a:tr>
              <a:tr h="226314">
                <a:tc>
                  <a:txBody>
                    <a:bodyPr/>
                    <a:lstStyle/>
                    <a:p>
                      <a:r>
                        <a:rPr lang="en-US" sz="800" b="0" i="0" dirty="0" err="1">
                          <a:latin typeface="Arial" panose="020B0604020202020204" pitchFamily="34" charset="0"/>
                        </a:rPr>
                        <a:t>en</a:t>
                      </a:r>
                      <a:r>
                        <a:rPr lang="en-US" sz="800" dirty="0"/>
                        <a:t>-, </a:t>
                      </a:r>
                      <a:r>
                        <a:rPr lang="en-US" sz="800" dirty="0" err="1"/>
                        <a:t>em</a:t>
                      </a:r>
                      <a:endParaRPr lang="en-US" sz="800" dirty="0"/>
                    </a:p>
                  </a:txBody>
                  <a:tcPr marL="68580" marR="68580" marT="34290" marB="34290"/>
                </a:tc>
                <a:tc>
                  <a:txBody>
                    <a:bodyPr/>
                    <a:lstStyle/>
                    <a:p>
                      <a:r>
                        <a:rPr lang="en-US" sz="800" b="0" i="0" dirty="0">
                          <a:latin typeface="Arial" panose="020B0604020202020204" pitchFamily="34" charset="0"/>
                        </a:rPr>
                        <a:t>to make</a:t>
                      </a:r>
                    </a:p>
                  </a:txBody>
                  <a:tcPr marL="68580" marR="68580" marT="34290" marB="34290"/>
                </a:tc>
                <a:tc>
                  <a:txBody>
                    <a:bodyPr/>
                    <a:lstStyle/>
                    <a:p>
                      <a:r>
                        <a:rPr lang="en-US" sz="800" b="0" i="0" dirty="0">
                          <a:latin typeface="Arial" panose="020B0604020202020204" pitchFamily="34" charset="0"/>
                        </a:rPr>
                        <a:t>enlarge, embolden</a:t>
                      </a:r>
                    </a:p>
                  </a:txBody>
                  <a:tcPr marL="68580" marR="68580" marT="34290" marB="34290"/>
                </a:tc>
                <a:extLst>
                  <a:ext uri="{0D108BD9-81ED-4DB2-BD59-A6C34878D82A}">
                    <a16:rowId xmlns:a16="http://schemas.microsoft.com/office/drawing/2014/main" val="3234989349"/>
                  </a:ext>
                </a:extLst>
              </a:tr>
              <a:tr h="226314">
                <a:tc>
                  <a:txBody>
                    <a:bodyPr/>
                    <a:lstStyle/>
                    <a:p>
                      <a:r>
                        <a:rPr lang="en-US" sz="800" b="0" i="0" dirty="0">
                          <a:latin typeface="Arial" panose="020B0604020202020204" pitchFamily="34" charset="0"/>
                        </a:rPr>
                        <a:t>non-</a:t>
                      </a:r>
                    </a:p>
                  </a:txBody>
                  <a:tcPr marL="68580" marR="68580" marT="34290" marB="34290"/>
                </a:tc>
                <a:tc>
                  <a:txBody>
                    <a:bodyPr/>
                    <a:lstStyle/>
                    <a:p>
                      <a:r>
                        <a:rPr lang="en-US" sz="800" b="0" i="0" dirty="0">
                          <a:latin typeface="Arial" panose="020B0604020202020204" pitchFamily="34" charset="0"/>
                        </a:rPr>
                        <a:t>not</a:t>
                      </a:r>
                    </a:p>
                  </a:txBody>
                  <a:tcPr marL="68580" marR="68580" marT="34290" marB="34290"/>
                </a:tc>
                <a:tc>
                  <a:txBody>
                    <a:bodyPr/>
                    <a:lstStyle/>
                    <a:p>
                      <a:r>
                        <a:rPr lang="en-US" sz="800" b="0" i="0" dirty="0">
                          <a:latin typeface="Arial" panose="020B0604020202020204" pitchFamily="34" charset="0"/>
                        </a:rPr>
                        <a:t>nonsense, nonbinding</a:t>
                      </a:r>
                    </a:p>
                  </a:txBody>
                  <a:tcPr marL="68580" marR="68580" marT="34290" marB="34290"/>
                </a:tc>
                <a:extLst>
                  <a:ext uri="{0D108BD9-81ED-4DB2-BD59-A6C34878D82A}">
                    <a16:rowId xmlns:a16="http://schemas.microsoft.com/office/drawing/2014/main" val="2993152646"/>
                  </a:ext>
                </a:extLst>
              </a:tr>
              <a:tr h="226314">
                <a:tc>
                  <a:txBody>
                    <a:bodyPr/>
                    <a:lstStyle/>
                    <a:p>
                      <a:r>
                        <a:rPr lang="en-US" sz="800" b="0" i="0" dirty="0">
                          <a:latin typeface="Arial" panose="020B0604020202020204" pitchFamily="34" charset="0"/>
                        </a:rPr>
                        <a:t>in-</a:t>
                      </a:r>
                    </a:p>
                  </a:txBody>
                  <a:tcPr marL="68580" marR="68580" marT="34290" marB="34290"/>
                </a:tc>
                <a:tc>
                  <a:txBody>
                    <a:bodyPr/>
                    <a:lstStyle/>
                    <a:p>
                      <a:r>
                        <a:rPr lang="en-US" sz="800" b="0" i="0" dirty="0">
                          <a:latin typeface="Arial" panose="020B0604020202020204" pitchFamily="34" charset="0"/>
                        </a:rPr>
                        <a:t>in</a:t>
                      </a:r>
                    </a:p>
                  </a:txBody>
                  <a:tcPr marL="68580" marR="68580" marT="34290" marB="34290"/>
                </a:tc>
                <a:tc>
                  <a:txBody>
                    <a:bodyPr/>
                    <a:lstStyle/>
                    <a:p>
                      <a:r>
                        <a:rPr lang="en-US" sz="800" b="0" i="0" dirty="0">
                          <a:latin typeface="Arial" panose="020B0604020202020204" pitchFamily="34" charset="0"/>
                        </a:rPr>
                        <a:t>Inland, inlaid</a:t>
                      </a:r>
                    </a:p>
                  </a:txBody>
                  <a:tcPr marL="68580" marR="68580" marT="34290" marB="34290"/>
                </a:tc>
                <a:extLst>
                  <a:ext uri="{0D108BD9-81ED-4DB2-BD59-A6C34878D82A}">
                    <a16:rowId xmlns:a16="http://schemas.microsoft.com/office/drawing/2014/main" val="1541722368"/>
                  </a:ext>
                </a:extLst>
              </a:tr>
              <a:tr h="226314">
                <a:tc>
                  <a:txBody>
                    <a:bodyPr/>
                    <a:lstStyle/>
                    <a:p>
                      <a:r>
                        <a:rPr lang="en-US" sz="800" b="0" i="0" dirty="0">
                          <a:latin typeface="Arial" panose="020B0604020202020204" pitchFamily="34" charset="0"/>
                        </a:rPr>
                        <a:t>mis-</a:t>
                      </a:r>
                    </a:p>
                  </a:txBody>
                  <a:tcPr marL="68580" marR="68580" marT="34290" marB="34290"/>
                </a:tc>
                <a:tc>
                  <a:txBody>
                    <a:bodyPr/>
                    <a:lstStyle/>
                    <a:p>
                      <a:r>
                        <a:rPr lang="en-US" sz="800" b="0" i="0" dirty="0">
                          <a:latin typeface="Arial" panose="020B0604020202020204" pitchFamily="34" charset="0"/>
                        </a:rPr>
                        <a:t>wrong</a:t>
                      </a:r>
                    </a:p>
                  </a:txBody>
                  <a:tcPr marL="68580" marR="68580" marT="34290" marB="34290"/>
                </a:tc>
                <a:tc>
                  <a:txBody>
                    <a:bodyPr/>
                    <a:lstStyle/>
                    <a:p>
                      <a:r>
                        <a:rPr lang="en-US" sz="800" b="0" i="0" dirty="0">
                          <a:latin typeface="Arial" panose="020B0604020202020204" pitchFamily="34" charset="0"/>
                        </a:rPr>
                        <a:t>misspell, misidentify</a:t>
                      </a:r>
                    </a:p>
                  </a:txBody>
                  <a:tcPr marL="68580" marR="68580" marT="34290" marB="34290"/>
                </a:tc>
                <a:extLst>
                  <a:ext uri="{0D108BD9-81ED-4DB2-BD59-A6C34878D82A}">
                    <a16:rowId xmlns:a16="http://schemas.microsoft.com/office/drawing/2014/main" val="2644195240"/>
                  </a:ext>
                </a:extLst>
              </a:tr>
              <a:tr h="226314">
                <a:tc>
                  <a:txBody>
                    <a:bodyPr/>
                    <a:lstStyle/>
                    <a:p>
                      <a:r>
                        <a:rPr lang="en-US" sz="800" b="0" i="0" dirty="0">
                          <a:latin typeface="Arial" panose="020B0604020202020204" pitchFamily="34" charset="0"/>
                        </a:rPr>
                        <a:t>sub-</a:t>
                      </a:r>
                    </a:p>
                  </a:txBody>
                  <a:tcPr marL="68580" marR="68580" marT="34290" marB="34290"/>
                </a:tc>
                <a:tc>
                  <a:txBody>
                    <a:bodyPr/>
                    <a:lstStyle/>
                    <a:p>
                      <a:r>
                        <a:rPr lang="en-US" sz="800" b="0" i="0" dirty="0">
                          <a:latin typeface="Arial" panose="020B0604020202020204" pitchFamily="34" charset="0"/>
                        </a:rPr>
                        <a:t>under</a:t>
                      </a:r>
                    </a:p>
                  </a:txBody>
                  <a:tcPr marL="68580" marR="68580" marT="34290" marB="34290"/>
                </a:tc>
                <a:tc>
                  <a:txBody>
                    <a:bodyPr/>
                    <a:lstStyle/>
                    <a:p>
                      <a:r>
                        <a:rPr lang="en-US" sz="800" b="0" i="0" dirty="0">
                          <a:latin typeface="Arial" panose="020B0604020202020204" pitchFamily="34" charset="0"/>
                        </a:rPr>
                        <a:t>submarine, subzero</a:t>
                      </a:r>
                    </a:p>
                  </a:txBody>
                  <a:tcPr marL="68580" marR="68580" marT="34290" marB="34290"/>
                </a:tc>
                <a:extLst>
                  <a:ext uri="{0D108BD9-81ED-4DB2-BD59-A6C34878D82A}">
                    <a16:rowId xmlns:a16="http://schemas.microsoft.com/office/drawing/2014/main" val="1167445491"/>
                  </a:ext>
                </a:extLst>
              </a:tr>
              <a:tr h="226314">
                <a:tc>
                  <a:txBody>
                    <a:bodyPr/>
                    <a:lstStyle/>
                    <a:p>
                      <a:r>
                        <a:rPr lang="en-US" sz="800" b="0" i="0" dirty="0">
                          <a:latin typeface="Arial" panose="020B0604020202020204" pitchFamily="34" charset="0"/>
                        </a:rPr>
                        <a:t>pre-</a:t>
                      </a:r>
                    </a:p>
                  </a:txBody>
                  <a:tcPr marL="68580" marR="68580" marT="34290" marB="34290"/>
                </a:tc>
                <a:tc>
                  <a:txBody>
                    <a:bodyPr/>
                    <a:lstStyle/>
                    <a:p>
                      <a:r>
                        <a:rPr lang="en-US" sz="800" b="0" i="0" dirty="0">
                          <a:latin typeface="Arial" panose="020B0604020202020204" pitchFamily="34" charset="0"/>
                        </a:rPr>
                        <a:t>before</a:t>
                      </a:r>
                    </a:p>
                  </a:txBody>
                  <a:tcPr marL="68580" marR="68580" marT="34290" marB="34290"/>
                </a:tc>
                <a:tc>
                  <a:txBody>
                    <a:bodyPr/>
                    <a:lstStyle/>
                    <a:p>
                      <a:r>
                        <a:rPr lang="en-US" sz="800" b="0" i="0" dirty="0">
                          <a:latin typeface="Arial" panose="020B0604020202020204" pitchFamily="34" charset="0"/>
                        </a:rPr>
                        <a:t>preschool, precaution</a:t>
                      </a:r>
                    </a:p>
                  </a:txBody>
                  <a:tcPr marL="68580" marR="68580" marT="34290" marB="34290"/>
                </a:tc>
                <a:extLst>
                  <a:ext uri="{0D108BD9-81ED-4DB2-BD59-A6C34878D82A}">
                    <a16:rowId xmlns:a16="http://schemas.microsoft.com/office/drawing/2014/main" val="3334046638"/>
                  </a:ext>
                </a:extLst>
              </a:tr>
              <a:tr h="226314">
                <a:tc>
                  <a:txBody>
                    <a:bodyPr/>
                    <a:lstStyle/>
                    <a:p>
                      <a:r>
                        <a:rPr lang="en-US" sz="800" b="0" i="0" dirty="0" err="1">
                          <a:latin typeface="Arial" panose="020B0604020202020204" pitchFamily="34" charset="0"/>
                        </a:rPr>
                        <a:t>im</a:t>
                      </a:r>
                      <a:r>
                        <a:rPr lang="en-US" sz="800" dirty="0"/>
                        <a:t>- </a:t>
                      </a:r>
                      <a:r>
                        <a:rPr lang="en-US" sz="800" dirty="0" err="1"/>
                        <a:t>ir</a:t>
                      </a:r>
                      <a:r>
                        <a:rPr lang="en-US" sz="800" dirty="0"/>
                        <a:t>-, </a:t>
                      </a:r>
                      <a:r>
                        <a:rPr lang="en-US" sz="800" dirty="0" err="1"/>
                        <a:t>il</a:t>
                      </a:r>
                      <a:r>
                        <a:rPr lang="en-US" sz="800" dirty="0"/>
                        <a:t>-</a:t>
                      </a:r>
                    </a:p>
                  </a:txBody>
                  <a:tcPr marL="68580" marR="68580" marT="34290" marB="34290"/>
                </a:tc>
                <a:tc>
                  <a:txBody>
                    <a:bodyPr/>
                    <a:lstStyle/>
                    <a:p>
                      <a:r>
                        <a:rPr lang="en-US" sz="800" b="0" i="0" dirty="0">
                          <a:latin typeface="Arial" panose="020B0604020202020204" pitchFamily="34" charset="0"/>
                        </a:rPr>
                        <a:t>not</a:t>
                      </a:r>
                    </a:p>
                  </a:txBody>
                  <a:tcPr marL="68580" marR="68580" marT="34290" marB="34290"/>
                </a:tc>
                <a:tc>
                  <a:txBody>
                    <a:bodyPr/>
                    <a:lstStyle/>
                    <a:p>
                      <a:r>
                        <a:rPr lang="en-US" sz="800" b="0" i="0" dirty="0">
                          <a:latin typeface="Arial" panose="020B0604020202020204" pitchFamily="34" charset="0"/>
                        </a:rPr>
                        <a:t>imperfect, irrelevant, illegal</a:t>
                      </a:r>
                    </a:p>
                  </a:txBody>
                  <a:tcPr marL="68580" marR="68580" marT="34290" marB="34290"/>
                </a:tc>
                <a:extLst>
                  <a:ext uri="{0D108BD9-81ED-4DB2-BD59-A6C34878D82A}">
                    <a16:rowId xmlns:a16="http://schemas.microsoft.com/office/drawing/2014/main" val="4131366798"/>
                  </a:ext>
                </a:extLst>
              </a:tr>
              <a:tr h="226314">
                <a:tc>
                  <a:txBody>
                    <a:bodyPr/>
                    <a:lstStyle/>
                    <a:p>
                      <a:r>
                        <a:rPr lang="en-US" sz="800" b="0" i="0" dirty="0">
                          <a:latin typeface="Arial" panose="020B0604020202020204" pitchFamily="34" charset="0"/>
                        </a:rPr>
                        <a:t>inter</a:t>
                      </a:r>
                    </a:p>
                  </a:txBody>
                  <a:tcPr marL="68580" marR="68580" marT="34290" marB="34290"/>
                </a:tc>
                <a:tc>
                  <a:txBody>
                    <a:bodyPr/>
                    <a:lstStyle/>
                    <a:p>
                      <a:r>
                        <a:rPr lang="en-US" sz="800" b="0" i="0" dirty="0">
                          <a:latin typeface="Arial" panose="020B0604020202020204" pitchFamily="34" charset="0"/>
                        </a:rPr>
                        <a:t>between</a:t>
                      </a:r>
                    </a:p>
                  </a:txBody>
                  <a:tcPr marL="68580" marR="68580" marT="34290" marB="34290"/>
                </a:tc>
                <a:tc>
                  <a:txBody>
                    <a:bodyPr/>
                    <a:lstStyle/>
                    <a:p>
                      <a:r>
                        <a:rPr lang="en-US" sz="800" b="0" i="0" dirty="0">
                          <a:latin typeface="Arial" panose="020B0604020202020204" pitchFamily="34" charset="0"/>
                        </a:rPr>
                        <a:t>interstate, interpersonal</a:t>
                      </a:r>
                    </a:p>
                  </a:txBody>
                  <a:tcPr marL="68580" marR="68580" marT="34290" marB="34290"/>
                </a:tc>
                <a:extLst>
                  <a:ext uri="{0D108BD9-81ED-4DB2-BD59-A6C34878D82A}">
                    <a16:rowId xmlns:a16="http://schemas.microsoft.com/office/drawing/2014/main" val="2440416216"/>
                  </a:ext>
                </a:extLst>
              </a:tr>
              <a:tr h="226314">
                <a:tc>
                  <a:txBody>
                    <a:bodyPr/>
                    <a:lstStyle/>
                    <a:p>
                      <a:r>
                        <a:rPr lang="en-US" sz="800" b="0" i="0" dirty="0">
                          <a:latin typeface="Arial" panose="020B0604020202020204" pitchFamily="34" charset="0"/>
                        </a:rPr>
                        <a:t>fore-</a:t>
                      </a:r>
                    </a:p>
                  </a:txBody>
                  <a:tcPr marL="68580" marR="68580" marT="34290" marB="34290"/>
                </a:tc>
                <a:tc>
                  <a:txBody>
                    <a:bodyPr/>
                    <a:lstStyle/>
                    <a:p>
                      <a:r>
                        <a:rPr lang="en-US" sz="800" b="0" i="0" dirty="0">
                          <a:latin typeface="Arial" panose="020B0604020202020204" pitchFamily="34" charset="0"/>
                        </a:rPr>
                        <a:t>before</a:t>
                      </a:r>
                    </a:p>
                  </a:txBody>
                  <a:tcPr marL="68580" marR="68580" marT="34290" marB="34290"/>
                </a:tc>
                <a:tc>
                  <a:txBody>
                    <a:bodyPr/>
                    <a:lstStyle/>
                    <a:p>
                      <a:r>
                        <a:rPr lang="en-US" sz="800" b="0" i="0" dirty="0">
                          <a:latin typeface="Arial" panose="020B0604020202020204" pitchFamily="34" charset="0"/>
                        </a:rPr>
                        <a:t>foreshadow, forejudge</a:t>
                      </a:r>
                    </a:p>
                  </a:txBody>
                  <a:tcPr marL="68580" marR="68580" marT="34290" marB="34290"/>
                </a:tc>
                <a:extLst>
                  <a:ext uri="{0D108BD9-81ED-4DB2-BD59-A6C34878D82A}">
                    <a16:rowId xmlns:a16="http://schemas.microsoft.com/office/drawing/2014/main" val="3530739384"/>
                  </a:ext>
                </a:extLst>
              </a:tr>
              <a:tr h="226314">
                <a:tc>
                  <a:txBody>
                    <a:bodyPr/>
                    <a:lstStyle/>
                    <a:p>
                      <a:r>
                        <a:rPr lang="en-US" sz="800" b="0" i="0" dirty="0">
                          <a:latin typeface="Arial" panose="020B0604020202020204" pitchFamily="34" charset="0"/>
                        </a:rPr>
                        <a:t>de-</a:t>
                      </a:r>
                    </a:p>
                  </a:txBody>
                  <a:tcPr marL="68580" marR="68580" marT="34290" marB="34290"/>
                </a:tc>
                <a:tc>
                  <a:txBody>
                    <a:bodyPr/>
                    <a:lstStyle/>
                    <a:p>
                      <a:r>
                        <a:rPr lang="en-US" sz="800" b="0" i="0" dirty="0">
                          <a:latin typeface="Arial" panose="020B0604020202020204" pitchFamily="34" charset="0"/>
                        </a:rPr>
                        <a:t>negate, away from</a:t>
                      </a:r>
                    </a:p>
                  </a:txBody>
                  <a:tcPr marL="68580" marR="68580" marT="34290" marB="34290"/>
                </a:tc>
                <a:tc>
                  <a:txBody>
                    <a:bodyPr/>
                    <a:lstStyle/>
                    <a:p>
                      <a:r>
                        <a:rPr lang="en-US" sz="800" b="0" i="0" dirty="0">
                          <a:latin typeface="Arial" panose="020B0604020202020204" pitchFamily="34" charset="0"/>
                        </a:rPr>
                        <a:t>degrease, declaw</a:t>
                      </a:r>
                    </a:p>
                  </a:txBody>
                  <a:tcPr marL="68580" marR="68580" marT="34290" marB="34290"/>
                </a:tc>
                <a:extLst>
                  <a:ext uri="{0D108BD9-81ED-4DB2-BD59-A6C34878D82A}">
                    <a16:rowId xmlns:a16="http://schemas.microsoft.com/office/drawing/2014/main" val="2509292479"/>
                  </a:ext>
                </a:extLst>
              </a:tr>
              <a:tr h="226314">
                <a:tc>
                  <a:txBody>
                    <a:bodyPr/>
                    <a:lstStyle/>
                    <a:p>
                      <a:r>
                        <a:rPr lang="en-US" sz="800" b="0" i="0" dirty="0">
                          <a:latin typeface="Arial" panose="020B0604020202020204" pitchFamily="34" charset="0"/>
                        </a:rPr>
                        <a:t>trans-</a:t>
                      </a:r>
                    </a:p>
                  </a:txBody>
                  <a:tcPr marL="68580" marR="68580" marT="34290" marB="34290"/>
                </a:tc>
                <a:tc>
                  <a:txBody>
                    <a:bodyPr/>
                    <a:lstStyle/>
                    <a:p>
                      <a:r>
                        <a:rPr lang="en-US" sz="800" b="0" i="0" dirty="0">
                          <a:latin typeface="Arial" panose="020B0604020202020204" pitchFamily="34" charset="0"/>
                        </a:rPr>
                        <a:t>across</a:t>
                      </a:r>
                    </a:p>
                  </a:txBody>
                  <a:tcPr marL="68580" marR="68580" marT="34290" marB="34290"/>
                </a:tc>
                <a:tc>
                  <a:txBody>
                    <a:bodyPr/>
                    <a:lstStyle/>
                    <a:p>
                      <a:r>
                        <a:rPr lang="en-US" sz="800" b="0" i="0" dirty="0">
                          <a:latin typeface="Arial" panose="020B0604020202020204" pitchFamily="34" charset="0"/>
                        </a:rPr>
                        <a:t>transatlantic, transpolar</a:t>
                      </a:r>
                    </a:p>
                  </a:txBody>
                  <a:tcPr marL="68580" marR="68580" marT="34290" marB="34290"/>
                </a:tc>
                <a:extLst>
                  <a:ext uri="{0D108BD9-81ED-4DB2-BD59-A6C34878D82A}">
                    <a16:rowId xmlns:a16="http://schemas.microsoft.com/office/drawing/2014/main" val="91658617"/>
                  </a:ext>
                </a:extLst>
              </a:tr>
              <a:tr h="226314">
                <a:tc>
                  <a:txBody>
                    <a:bodyPr/>
                    <a:lstStyle/>
                    <a:p>
                      <a:r>
                        <a:rPr lang="en-US" sz="800" b="0" i="0" dirty="0">
                          <a:latin typeface="Arial" panose="020B0604020202020204" pitchFamily="34" charset="0"/>
                        </a:rPr>
                        <a:t>super-, out, over</a:t>
                      </a:r>
                    </a:p>
                  </a:txBody>
                  <a:tcPr marL="68580" marR="68580" marT="34290" marB="34290"/>
                </a:tc>
                <a:tc>
                  <a:txBody>
                    <a:bodyPr/>
                    <a:lstStyle/>
                    <a:p>
                      <a:r>
                        <a:rPr lang="en-US" sz="800" b="0" i="0" dirty="0">
                          <a:latin typeface="Arial" panose="020B0604020202020204" pitchFamily="34" charset="0"/>
                        </a:rPr>
                        <a:t>excess</a:t>
                      </a:r>
                    </a:p>
                  </a:txBody>
                  <a:tcPr marL="68580" marR="68580" marT="34290" marB="34290"/>
                </a:tc>
                <a:tc>
                  <a:txBody>
                    <a:bodyPr/>
                    <a:lstStyle/>
                    <a:p>
                      <a:r>
                        <a:rPr lang="en-US" sz="800" b="0" i="0" dirty="0">
                          <a:latin typeface="Arial" panose="020B0604020202020204" pitchFamily="34" charset="0"/>
                        </a:rPr>
                        <a:t>Superman, supermarket, outperform, overflow </a:t>
                      </a:r>
                    </a:p>
                  </a:txBody>
                  <a:tcPr marL="68580" marR="68580" marT="34290" marB="34290"/>
                </a:tc>
                <a:extLst>
                  <a:ext uri="{0D108BD9-81ED-4DB2-BD59-A6C34878D82A}">
                    <a16:rowId xmlns:a16="http://schemas.microsoft.com/office/drawing/2014/main" val="180356903"/>
                  </a:ext>
                </a:extLst>
              </a:tr>
              <a:tr h="226314">
                <a:tc>
                  <a:txBody>
                    <a:bodyPr/>
                    <a:lstStyle/>
                    <a:p>
                      <a:r>
                        <a:rPr lang="en-US" sz="800" b="0" i="0" dirty="0">
                          <a:latin typeface="Arial" panose="020B0604020202020204" pitchFamily="34" charset="0"/>
                        </a:rPr>
                        <a:t>semi-</a:t>
                      </a:r>
                    </a:p>
                  </a:txBody>
                  <a:tcPr marL="68580" marR="68580" marT="34290" marB="34290"/>
                </a:tc>
                <a:tc>
                  <a:txBody>
                    <a:bodyPr/>
                    <a:lstStyle/>
                    <a:p>
                      <a:r>
                        <a:rPr lang="en-US" sz="800" b="0" i="0" dirty="0">
                          <a:latin typeface="Arial" panose="020B0604020202020204" pitchFamily="34" charset="0"/>
                        </a:rPr>
                        <a:t>half</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latin typeface="Arial" panose="020B0604020202020204" pitchFamily="34" charset="0"/>
                        </a:rPr>
                        <a:t>semicircle, semiliterate</a:t>
                      </a:r>
                    </a:p>
                  </a:txBody>
                  <a:tcPr marL="68580" marR="68580" marT="34290" marB="34290"/>
                </a:tc>
                <a:extLst>
                  <a:ext uri="{0D108BD9-81ED-4DB2-BD59-A6C34878D82A}">
                    <a16:rowId xmlns:a16="http://schemas.microsoft.com/office/drawing/2014/main" val="1615227152"/>
                  </a:ext>
                </a:extLst>
              </a:tr>
              <a:tr h="226314">
                <a:tc>
                  <a:txBody>
                    <a:bodyPr/>
                    <a:lstStyle/>
                    <a:p>
                      <a:r>
                        <a:rPr lang="en-US" sz="800" b="0" i="0" dirty="0">
                          <a:latin typeface="Arial" panose="020B0604020202020204" pitchFamily="34" charset="0"/>
                        </a:rPr>
                        <a:t>anti-</a:t>
                      </a:r>
                    </a:p>
                  </a:txBody>
                  <a:tcPr marL="68580" marR="68580" marT="34290" marB="34290"/>
                </a:tc>
                <a:tc>
                  <a:txBody>
                    <a:bodyPr/>
                    <a:lstStyle/>
                    <a:p>
                      <a:r>
                        <a:rPr lang="en-US" sz="800" b="0" i="0" dirty="0">
                          <a:latin typeface="Arial" panose="020B0604020202020204" pitchFamily="34" charset="0"/>
                        </a:rPr>
                        <a:t>against</a:t>
                      </a:r>
                    </a:p>
                  </a:txBody>
                  <a:tcPr marL="68580" marR="68580" marT="34290" marB="34290"/>
                </a:tc>
                <a:tc>
                  <a:txBody>
                    <a:bodyPr/>
                    <a:lstStyle/>
                    <a:p>
                      <a:r>
                        <a:rPr lang="en-US" sz="800" b="0" i="0" dirty="0">
                          <a:latin typeface="Arial" panose="020B0604020202020204" pitchFamily="34" charset="0"/>
                        </a:rPr>
                        <a:t>anticlimax, antihero</a:t>
                      </a:r>
                    </a:p>
                  </a:txBody>
                  <a:tcPr marL="68580" marR="68580" marT="34290" marB="34290"/>
                </a:tc>
                <a:extLst>
                  <a:ext uri="{0D108BD9-81ED-4DB2-BD59-A6C34878D82A}">
                    <a16:rowId xmlns:a16="http://schemas.microsoft.com/office/drawing/2014/main" val="204215250"/>
                  </a:ext>
                </a:extLst>
              </a:tr>
              <a:tr h="330785">
                <a:tc>
                  <a:txBody>
                    <a:bodyPr/>
                    <a:lstStyle/>
                    <a:p>
                      <a:r>
                        <a:rPr lang="en-US" sz="800" b="0" i="0" dirty="0">
                          <a:latin typeface="Arial" panose="020B0604020202020204" pitchFamily="34" charset="0"/>
                        </a:rPr>
                        <a:t>mid-</a:t>
                      </a:r>
                    </a:p>
                  </a:txBody>
                  <a:tcPr marL="68580" marR="68580" marT="34290" marB="34290"/>
                </a:tc>
                <a:tc>
                  <a:txBody>
                    <a:bodyPr/>
                    <a:lstStyle/>
                    <a:p>
                      <a:r>
                        <a:rPr lang="en-US" sz="800" b="0" i="0" dirty="0">
                          <a:latin typeface="Arial" panose="020B0604020202020204" pitchFamily="34" charset="0"/>
                        </a:rPr>
                        <a:t>In the middle</a:t>
                      </a:r>
                    </a:p>
                  </a:txBody>
                  <a:tcPr marL="68580" marR="68580" marT="34290" marB="34290"/>
                </a:tc>
                <a:tc>
                  <a:txBody>
                    <a:bodyPr/>
                    <a:lstStyle/>
                    <a:p>
                      <a:r>
                        <a:rPr lang="en-US" sz="800" b="0" i="0" dirty="0">
                          <a:latin typeface="Arial" panose="020B0604020202020204" pitchFamily="34" charset="0"/>
                        </a:rPr>
                        <a:t>midnight, midpoint</a:t>
                      </a:r>
                    </a:p>
                  </a:txBody>
                  <a:tcPr marL="68580" marR="68580" marT="34290" marB="34290"/>
                </a:tc>
                <a:extLst>
                  <a:ext uri="{0D108BD9-81ED-4DB2-BD59-A6C34878D82A}">
                    <a16:rowId xmlns:a16="http://schemas.microsoft.com/office/drawing/2014/main" val="4268892335"/>
                  </a:ext>
                </a:extLst>
              </a:tr>
              <a:tr h="226314">
                <a:tc>
                  <a:txBody>
                    <a:bodyPr/>
                    <a:lstStyle/>
                    <a:p>
                      <a:r>
                        <a:rPr lang="en-US" sz="800" b="0" i="0" dirty="0">
                          <a:latin typeface="Arial" panose="020B0604020202020204" pitchFamily="34" charset="0"/>
                        </a:rPr>
                        <a:t>bi-</a:t>
                      </a:r>
                    </a:p>
                  </a:txBody>
                  <a:tcPr marL="68580" marR="68580" marT="34290" marB="34290"/>
                </a:tc>
                <a:tc>
                  <a:txBody>
                    <a:bodyPr/>
                    <a:lstStyle/>
                    <a:p>
                      <a:r>
                        <a:rPr lang="en-US" sz="800" b="0" i="0" dirty="0">
                          <a:latin typeface="Arial" panose="020B0604020202020204" pitchFamily="34" charset="0"/>
                        </a:rPr>
                        <a:t>two</a:t>
                      </a:r>
                    </a:p>
                  </a:txBody>
                  <a:tcPr marL="68580" marR="68580" marT="34290" marB="34290"/>
                </a:tc>
                <a:tc>
                  <a:txBody>
                    <a:bodyPr/>
                    <a:lstStyle/>
                    <a:p>
                      <a:r>
                        <a:rPr lang="en-US" sz="800" b="0" i="0" dirty="0">
                          <a:latin typeface="Arial" panose="020B0604020202020204" pitchFamily="34" charset="0"/>
                        </a:rPr>
                        <a:t>bicolor, bicycle</a:t>
                      </a:r>
                    </a:p>
                  </a:txBody>
                  <a:tcPr marL="68580" marR="68580" marT="34290" marB="34290"/>
                </a:tc>
                <a:extLst>
                  <a:ext uri="{0D108BD9-81ED-4DB2-BD59-A6C34878D82A}">
                    <a16:rowId xmlns:a16="http://schemas.microsoft.com/office/drawing/2014/main" val="653400016"/>
                  </a:ext>
                </a:extLst>
              </a:tr>
            </a:tbl>
          </a:graphicData>
        </a:graphic>
      </p:graphicFrame>
    </p:spTree>
    <p:extLst>
      <p:ext uri="{BB962C8B-B14F-4D97-AF65-F5344CB8AC3E}">
        <p14:creationId xmlns:p14="http://schemas.microsoft.com/office/powerpoint/2010/main" val="123314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297F39-34EC-0034-8053-F2B847DD9FE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C0E21C0-4CD6-2641-9C52-1FEDD018C6DE}"/>
              </a:ext>
            </a:extLst>
          </p:cNvPr>
          <p:cNvPicPr>
            <a:picLocks noChangeAspect="1"/>
          </p:cNvPicPr>
          <p:nvPr/>
        </p:nvPicPr>
        <p:blipFill>
          <a:blip r:embed="rId2"/>
          <a:stretch>
            <a:fillRect/>
          </a:stretch>
        </p:blipFill>
        <p:spPr>
          <a:xfrm>
            <a:off x="1962150" y="0"/>
            <a:ext cx="5219700" cy="5143500"/>
          </a:xfrm>
          <a:prstGeom prst="rect">
            <a:avLst/>
          </a:prstGeom>
        </p:spPr>
      </p:pic>
    </p:spTree>
    <p:extLst>
      <p:ext uri="{BB962C8B-B14F-4D97-AF65-F5344CB8AC3E}">
        <p14:creationId xmlns:p14="http://schemas.microsoft.com/office/powerpoint/2010/main" val="3771655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D29A1C-2685-5F46-A590-35D96955489A}"/>
              </a:ext>
            </a:extLst>
          </p:cNvPr>
          <p:cNvGraphicFramePr>
            <a:graphicFrameLocks noGrp="1"/>
          </p:cNvGraphicFramePr>
          <p:nvPr>
            <p:extLst>
              <p:ext uri="{D42A27DB-BD31-4B8C-83A1-F6EECF244321}">
                <p14:modId xmlns:p14="http://schemas.microsoft.com/office/powerpoint/2010/main" val="3763681239"/>
              </p:ext>
            </p:extLst>
          </p:nvPr>
        </p:nvGraphicFramePr>
        <p:xfrm>
          <a:off x="1477621" y="897012"/>
          <a:ext cx="6188758" cy="3349476"/>
        </p:xfrm>
        <a:graphic>
          <a:graphicData uri="http://schemas.openxmlformats.org/drawingml/2006/table">
            <a:tbl>
              <a:tblPr firstRow="1" bandRow="1">
                <a:tableStyleId>{21E4AEA4-8DFA-4A89-87EB-49C32662AFE0}</a:tableStyleId>
              </a:tblPr>
              <a:tblGrid>
                <a:gridCol w="1081240">
                  <a:extLst>
                    <a:ext uri="{9D8B030D-6E8A-4147-A177-3AD203B41FA5}">
                      <a16:colId xmlns:a16="http://schemas.microsoft.com/office/drawing/2014/main" val="1972680924"/>
                    </a:ext>
                  </a:extLst>
                </a:gridCol>
                <a:gridCol w="1264516">
                  <a:extLst>
                    <a:ext uri="{9D8B030D-6E8A-4147-A177-3AD203B41FA5}">
                      <a16:colId xmlns:a16="http://schemas.microsoft.com/office/drawing/2014/main" val="1367028030"/>
                    </a:ext>
                  </a:extLst>
                </a:gridCol>
                <a:gridCol w="3843002">
                  <a:extLst>
                    <a:ext uri="{9D8B030D-6E8A-4147-A177-3AD203B41FA5}">
                      <a16:colId xmlns:a16="http://schemas.microsoft.com/office/drawing/2014/main" val="1609781295"/>
                    </a:ext>
                  </a:extLst>
                </a:gridCol>
              </a:tblGrid>
              <a:tr h="279123">
                <a:tc gridSpan="3">
                  <a:txBody>
                    <a:bodyPr/>
                    <a:lstStyle/>
                    <a:p>
                      <a:r>
                        <a:rPr lang="en-US" sz="1000" b="0" i="0" dirty="0">
                          <a:latin typeface="Arial" panose="020B0604020202020204" pitchFamily="34" charset="0"/>
                        </a:rPr>
                        <a:t>Prefixes for  Intermediate through Secondary Grades     O’Connor, 2014 </a:t>
                      </a:r>
                    </a:p>
                  </a:txBody>
                  <a:tcPr marL="112777" marR="112777" marT="56389" marB="56389"/>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88435515"/>
                  </a:ext>
                </a:extLst>
              </a:tr>
              <a:tr h="279123">
                <a:tc>
                  <a:txBody>
                    <a:bodyPr/>
                    <a:lstStyle/>
                    <a:p>
                      <a:r>
                        <a:rPr lang="en-US" sz="1000" b="0" i="0" dirty="0">
                          <a:latin typeface="Arial" panose="020B0604020202020204" pitchFamily="34" charset="0"/>
                        </a:rPr>
                        <a:t>Prefix </a:t>
                      </a:r>
                      <a:endParaRPr lang="en-US" sz="1000" dirty="0"/>
                    </a:p>
                  </a:txBody>
                  <a:tcPr marL="84583" marR="84583" marT="42291" marB="42291"/>
                </a:tc>
                <a:tc>
                  <a:txBody>
                    <a:bodyPr/>
                    <a:lstStyle/>
                    <a:p>
                      <a:r>
                        <a:rPr lang="en-US" sz="1000" b="0" i="0" dirty="0">
                          <a:latin typeface="Arial" panose="020B0604020202020204" pitchFamily="34" charset="0"/>
                        </a:rPr>
                        <a:t>Meaning </a:t>
                      </a:r>
                      <a:endParaRPr lang="en-US" sz="1000" dirty="0"/>
                    </a:p>
                  </a:txBody>
                  <a:tcPr marL="84583" marR="84583" marT="42291" marB="42291"/>
                </a:tc>
                <a:tc>
                  <a:txBody>
                    <a:bodyPr/>
                    <a:lstStyle/>
                    <a:p>
                      <a:r>
                        <a:rPr lang="en-US" sz="1000" b="0" i="0" dirty="0">
                          <a:latin typeface="Arial" panose="020B0604020202020204" pitchFamily="34" charset="0"/>
                        </a:rPr>
                        <a:t>Examples</a:t>
                      </a:r>
                      <a:endParaRPr lang="en-US" sz="1000" dirty="0"/>
                    </a:p>
                  </a:txBody>
                  <a:tcPr marL="84583" marR="84583" marT="42291" marB="42291"/>
                </a:tc>
                <a:extLst>
                  <a:ext uri="{0D108BD9-81ED-4DB2-BD59-A6C34878D82A}">
                    <a16:rowId xmlns:a16="http://schemas.microsoft.com/office/drawing/2014/main" val="2879569098"/>
                  </a:ext>
                </a:extLst>
              </a:tr>
              <a:tr h="279123">
                <a:tc>
                  <a:txBody>
                    <a:bodyPr/>
                    <a:lstStyle/>
                    <a:p>
                      <a:r>
                        <a:rPr lang="en-US" sz="1000" b="0" i="0" dirty="0">
                          <a:latin typeface="Arial" panose="020B0604020202020204" pitchFamily="34" charset="0"/>
                        </a:rPr>
                        <a:t>ab-</a:t>
                      </a:r>
                      <a:endParaRPr lang="en-US" sz="1000" dirty="0"/>
                    </a:p>
                  </a:txBody>
                  <a:tcPr marL="84583" marR="84583" marT="42291" marB="42291"/>
                </a:tc>
                <a:tc>
                  <a:txBody>
                    <a:bodyPr/>
                    <a:lstStyle/>
                    <a:p>
                      <a:r>
                        <a:rPr lang="en-US" sz="1000" b="0" i="0" dirty="0">
                          <a:latin typeface="Arial" panose="020B0604020202020204" pitchFamily="34" charset="0"/>
                        </a:rPr>
                        <a:t>from</a:t>
                      </a:r>
                    </a:p>
                  </a:txBody>
                  <a:tcPr marL="84583" marR="84583" marT="42291" marB="42291"/>
                </a:tc>
                <a:tc>
                  <a:txBody>
                    <a:bodyPr/>
                    <a:lstStyle/>
                    <a:p>
                      <a:r>
                        <a:rPr lang="en-US" sz="1000" b="0" i="0" dirty="0">
                          <a:latin typeface="Arial" panose="020B0604020202020204" pitchFamily="34" charset="0"/>
                        </a:rPr>
                        <a:t>abduct, abnormal, aberration</a:t>
                      </a:r>
                    </a:p>
                  </a:txBody>
                  <a:tcPr marL="84583" marR="84583" marT="42291" marB="42291"/>
                </a:tc>
                <a:extLst>
                  <a:ext uri="{0D108BD9-81ED-4DB2-BD59-A6C34878D82A}">
                    <a16:rowId xmlns:a16="http://schemas.microsoft.com/office/drawing/2014/main" val="2109346684"/>
                  </a:ext>
                </a:extLst>
              </a:tr>
              <a:tr h="279123">
                <a:tc>
                  <a:txBody>
                    <a:bodyPr/>
                    <a:lstStyle/>
                    <a:p>
                      <a:r>
                        <a:rPr lang="en-US" sz="1000" b="0" i="0" dirty="0">
                          <a:latin typeface="Arial" panose="020B0604020202020204" pitchFamily="34" charset="0"/>
                        </a:rPr>
                        <a:t>multi-</a:t>
                      </a:r>
                      <a:endParaRPr lang="en-US" sz="1000" dirty="0"/>
                    </a:p>
                  </a:txBody>
                  <a:tcPr marL="84583" marR="84583" marT="42291" marB="42291"/>
                </a:tc>
                <a:tc>
                  <a:txBody>
                    <a:bodyPr/>
                    <a:lstStyle/>
                    <a:p>
                      <a:r>
                        <a:rPr lang="en-US" sz="1000" b="0" i="0" dirty="0">
                          <a:latin typeface="Arial" panose="020B0604020202020204" pitchFamily="34" charset="0"/>
                        </a:rPr>
                        <a:t>many</a:t>
                      </a:r>
                    </a:p>
                  </a:txBody>
                  <a:tcPr marL="84583" marR="84583" marT="42291" marB="42291"/>
                </a:tc>
                <a:tc>
                  <a:txBody>
                    <a:bodyPr/>
                    <a:lstStyle/>
                    <a:p>
                      <a:r>
                        <a:rPr lang="en-US" sz="1000" b="0" i="0" dirty="0">
                          <a:latin typeface="Arial" panose="020B0604020202020204" pitchFamily="34" charset="0"/>
                        </a:rPr>
                        <a:t>Multiple, multifaceted, multiplex</a:t>
                      </a:r>
                    </a:p>
                  </a:txBody>
                  <a:tcPr marL="84583" marR="84583" marT="42291" marB="42291"/>
                </a:tc>
                <a:extLst>
                  <a:ext uri="{0D108BD9-81ED-4DB2-BD59-A6C34878D82A}">
                    <a16:rowId xmlns:a16="http://schemas.microsoft.com/office/drawing/2014/main" val="2348677590"/>
                  </a:ext>
                </a:extLst>
              </a:tr>
              <a:tr h="279123">
                <a:tc>
                  <a:txBody>
                    <a:bodyPr/>
                    <a:lstStyle/>
                    <a:p>
                      <a:r>
                        <a:rPr lang="en-US" sz="1000" b="0" i="0" dirty="0">
                          <a:latin typeface="Arial" panose="020B0604020202020204" pitchFamily="34" charset="0"/>
                        </a:rPr>
                        <a:t>hydro-</a:t>
                      </a:r>
                      <a:endParaRPr lang="en-US" sz="1000" dirty="0"/>
                    </a:p>
                  </a:txBody>
                  <a:tcPr marL="84583" marR="84583" marT="42291" marB="42291"/>
                </a:tc>
                <a:tc>
                  <a:txBody>
                    <a:bodyPr/>
                    <a:lstStyle/>
                    <a:p>
                      <a:r>
                        <a:rPr lang="en-US" sz="1000" b="0" i="0" dirty="0">
                          <a:latin typeface="Arial" panose="020B0604020202020204" pitchFamily="34" charset="0"/>
                        </a:rPr>
                        <a:t>water</a:t>
                      </a:r>
                    </a:p>
                  </a:txBody>
                  <a:tcPr marL="84583" marR="84583" marT="42291" marB="42291"/>
                </a:tc>
                <a:tc>
                  <a:txBody>
                    <a:bodyPr/>
                    <a:lstStyle/>
                    <a:p>
                      <a:r>
                        <a:rPr lang="en-US" sz="1000" b="0" i="0" dirty="0">
                          <a:latin typeface="Arial" panose="020B0604020202020204" pitchFamily="34" charset="0"/>
                        </a:rPr>
                        <a:t>hydropower, hydroplane, hydrology</a:t>
                      </a:r>
                    </a:p>
                  </a:txBody>
                  <a:tcPr marL="84583" marR="84583" marT="42291" marB="42291"/>
                </a:tc>
                <a:extLst>
                  <a:ext uri="{0D108BD9-81ED-4DB2-BD59-A6C34878D82A}">
                    <a16:rowId xmlns:a16="http://schemas.microsoft.com/office/drawing/2014/main" val="3234989349"/>
                  </a:ext>
                </a:extLst>
              </a:tr>
              <a:tr h="279123">
                <a:tc>
                  <a:txBody>
                    <a:bodyPr/>
                    <a:lstStyle/>
                    <a:p>
                      <a:r>
                        <a:rPr lang="en-US" sz="1000" b="0" i="0" dirty="0">
                          <a:latin typeface="Arial" panose="020B0604020202020204" pitchFamily="34" charset="0"/>
                        </a:rPr>
                        <a:t>auto-</a:t>
                      </a:r>
                      <a:endParaRPr lang="en-US" sz="1000" dirty="0"/>
                    </a:p>
                  </a:txBody>
                  <a:tcPr marL="84583" marR="84583" marT="42291" marB="42291"/>
                </a:tc>
                <a:tc>
                  <a:txBody>
                    <a:bodyPr/>
                    <a:lstStyle/>
                    <a:p>
                      <a:r>
                        <a:rPr lang="en-US" sz="1000" b="0" i="0" dirty="0">
                          <a:latin typeface="Arial" panose="020B0604020202020204" pitchFamily="34" charset="0"/>
                        </a:rPr>
                        <a:t>self</a:t>
                      </a:r>
                    </a:p>
                  </a:txBody>
                  <a:tcPr marL="84583" marR="84583" marT="42291" marB="42291"/>
                </a:tc>
                <a:tc>
                  <a:txBody>
                    <a:bodyPr/>
                    <a:lstStyle/>
                    <a:p>
                      <a:r>
                        <a:rPr lang="en-US" sz="1000" b="0" i="0" dirty="0">
                          <a:latin typeface="Arial" panose="020B0604020202020204" pitchFamily="34" charset="0"/>
                        </a:rPr>
                        <a:t>automobile, autobiography, autoimmune</a:t>
                      </a:r>
                    </a:p>
                  </a:txBody>
                  <a:tcPr marL="84583" marR="84583" marT="42291" marB="42291"/>
                </a:tc>
                <a:extLst>
                  <a:ext uri="{0D108BD9-81ED-4DB2-BD59-A6C34878D82A}">
                    <a16:rowId xmlns:a16="http://schemas.microsoft.com/office/drawing/2014/main" val="2993152646"/>
                  </a:ext>
                </a:extLst>
              </a:tr>
              <a:tr h="279123">
                <a:tc>
                  <a:txBody>
                    <a:bodyPr/>
                    <a:lstStyle/>
                    <a:p>
                      <a:r>
                        <a:rPr lang="en-US" sz="1000" b="0" i="0" dirty="0">
                          <a:latin typeface="Arial" panose="020B0604020202020204" pitchFamily="34" charset="0"/>
                        </a:rPr>
                        <a:t>post-</a:t>
                      </a:r>
                      <a:endParaRPr lang="en-US" sz="1000" dirty="0"/>
                    </a:p>
                  </a:txBody>
                  <a:tcPr marL="84583" marR="84583" marT="42291" marB="42291"/>
                </a:tc>
                <a:tc>
                  <a:txBody>
                    <a:bodyPr/>
                    <a:lstStyle/>
                    <a:p>
                      <a:r>
                        <a:rPr lang="en-US" sz="1000" b="0" i="0" dirty="0">
                          <a:latin typeface="Arial" panose="020B0604020202020204" pitchFamily="34" charset="0"/>
                        </a:rPr>
                        <a:t>after</a:t>
                      </a:r>
                    </a:p>
                  </a:txBody>
                  <a:tcPr marL="84583" marR="84583" marT="42291" marB="42291"/>
                </a:tc>
                <a:tc>
                  <a:txBody>
                    <a:bodyPr/>
                    <a:lstStyle/>
                    <a:p>
                      <a:r>
                        <a:rPr lang="en-US" sz="1000" b="0" i="0" dirty="0">
                          <a:latin typeface="Arial" panose="020B0604020202020204" pitchFamily="34" charset="0"/>
                        </a:rPr>
                        <a:t>postgraduate, postseason, postgame</a:t>
                      </a:r>
                    </a:p>
                  </a:txBody>
                  <a:tcPr marL="84583" marR="84583" marT="42291" marB="42291"/>
                </a:tc>
                <a:extLst>
                  <a:ext uri="{0D108BD9-81ED-4DB2-BD59-A6C34878D82A}">
                    <a16:rowId xmlns:a16="http://schemas.microsoft.com/office/drawing/2014/main" val="1541722368"/>
                  </a:ext>
                </a:extLst>
              </a:tr>
              <a:tr h="279123">
                <a:tc>
                  <a:txBody>
                    <a:bodyPr/>
                    <a:lstStyle/>
                    <a:p>
                      <a:r>
                        <a:rPr lang="en-US" sz="1000" b="0" i="0" dirty="0">
                          <a:latin typeface="Arial" panose="020B0604020202020204" pitchFamily="34" charset="0"/>
                        </a:rPr>
                        <a:t>pro-</a:t>
                      </a:r>
                      <a:endParaRPr lang="en-US" sz="1000" dirty="0"/>
                    </a:p>
                  </a:txBody>
                  <a:tcPr marL="84583" marR="84583" marT="42291" marB="42291"/>
                </a:tc>
                <a:tc>
                  <a:txBody>
                    <a:bodyPr/>
                    <a:lstStyle/>
                    <a:p>
                      <a:r>
                        <a:rPr lang="en-US" sz="1000" b="0" i="0" dirty="0">
                          <a:latin typeface="Arial" panose="020B0604020202020204" pitchFamily="34" charset="0"/>
                        </a:rPr>
                        <a:t>forward</a:t>
                      </a:r>
                    </a:p>
                  </a:txBody>
                  <a:tcPr marL="84583" marR="84583" marT="42291" marB="42291"/>
                </a:tc>
                <a:tc>
                  <a:txBody>
                    <a:bodyPr/>
                    <a:lstStyle/>
                    <a:p>
                      <a:r>
                        <a:rPr lang="en-US" sz="1000" b="0" i="0" dirty="0">
                          <a:latin typeface="Arial" panose="020B0604020202020204" pitchFamily="34" charset="0"/>
                        </a:rPr>
                        <a:t>promote, procrastinate, procure</a:t>
                      </a:r>
                    </a:p>
                  </a:txBody>
                  <a:tcPr marL="84583" marR="84583" marT="42291" marB="42291"/>
                </a:tc>
                <a:extLst>
                  <a:ext uri="{0D108BD9-81ED-4DB2-BD59-A6C34878D82A}">
                    <a16:rowId xmlns:a16="http://schemas.microsoft.com/office/drawing/2014/main" val="2644195240"/>
                  </a:ext>
                </a:extLst>
              </a:tr>
              <a:tr h="279123">
                <a:tc>
                  <a:txBody>
                    <a:bodyPr/>
                    <a:lstStyle/>
                    <a:p>
                      <a:r>
                        <a:rPr lang="en-US" sz="1000" b="0" i="0" dirty="0" err="1">
                          <a:latin typeface="Arial" panose="020B0604020202020204" pitchFamily="34" charset="0"/>
                        </a:rPr>
                        <a:t>dia</a:t>
                      </a:r>
                      <a:r>
                        <a:rPr lang="en-US" sz="1000" b="0" i="0" dirty="0">
                          <a:latin typeface="Arial" panose="020B0604020202020204" pitchFamily="34" charset="0"/>
                        </a:rPr>
                        <a:t>-</a:t>
                      </a:r>
                      <a:endParaRPr lang="en-US" sz="1000" dirty="0"/>
                    </a:p>
                  </a:txBody>
                  <a:tcPr marL="84583" marR="84583" marT="42291" marB="42291"/>
                </a:tc>
                <a:tc>
                  <a:txBody>
                    <a:bodyPr/>
                    <a:lstStyle/>
                    <a:p>
                      <a:r>
                        <a:rPr lang="en-US" sz="1000" b="0" i="0" dirty="0">
                          <a:latin typeface="Arial" panose="020B0604020202020204" pitchFamily="34" charset="0"/>
                        </a:rPr>
                        <a:t>through, across</a:t>
                      </a:r>
                    </a:p>
                  </a:txBody>
                  <a:tcPr marL="84583" marR="84583" marT="42291" marB="42291"/>
                </a:tc>
                <a:tc>
                  <a:txBody>
                    <a:bodyPr/>
                    <a:lstStyle/>
                    <a:p>
                      <a:r>
                        <a:rPr lang="en-US" sz="1000" b="0" i="0" dirty="0">
                          <a:latin typeface="Arial" panose="020B0604020202020204" pitchFamily="34" charset="0"/>
                        </a:rPr>
                        <a:t>dialogue, diagnosis, diaper, diagram</a:t>
                      </a:r>
                    </a:p>
                  </a:txBody>
                  <a:tcPr marL="84583" marR="84583" marT="42291" marB="42291"/>
                </a:tc>
                <a:extLst>
                  <a:ext uri="{0D108BD9-81ED-4DB2-BD59-A6C34878D82A}">
                    <a16:rowId xmlns:a16="http://schemas.microsoft.com/office/drawing/2014/main" val="1167445491"/>
                  </a:ext>
                </a:extLst>
              </a:tr>
              <a:tr h="279123">
                <a:tc>
                  <a:txBody>
                    <a:bodyPr/>
                    <a:lstStyle/>
                    <a:p>
                      <a:r>
                        <a:rPr lang="en-US" sz="1000" b="0" i="0" dirty="0">
                          <a:latin typeface="Arial" panose="020B0604020202020204" pitchFamily="34" charset="0"/>
                        </a:rPr>
                        <a:t>kilo-</a:t>
                      </a:r>
                    </a:p>
                  </a:txBody>
                  <a:tcPr marL="84583" marR="84583" marT="42291" marB="42291"/>
                </a:tc>
                <a:tc>
                  <a:txBody>
                    <a:bodyPr/>
                    <a:lstStyle/>
                    <a:p>
                      <a:r>
                        <a:rPr lang="en-US" sz="1000" b="0" i="0" dirty="0">
                          <a:latin typeface="Arial" panose="020B0604020202020204" pitchFamily="34" charset="0"/>
                        </a:rPr>
                        <a:t>thousand</a:t>
                      </a:r>
                    </a:p>
                  </a:txBody>
                  <a:tcPr marL="84583" marR="84583" marT="42291" marB="42291"/>
                </a:tc>
                <a:tc>
                  <a:txBody>
                    <a:bodyPr/>
                    <a:lstStyle/>
                    <a:p>
                      <a:r>
                        <a:rPr lang="en-US" sz="1000" b="0" i="0" dirty="0">
                          <a:latin typeface="Arial" panose="020B0604020202020204" pitchFamily="34" charset="0"/>
                        </a:rPr>
                        <a:t>kilometer, kilogram, kilovolt</a:t>
                      </a:r>
                    </a:p>
                  </a:txBody>
                  <a:tcPr marL="84583" marR="84583" marT="42291" marB="42291"/>
                </a:tc>
                <a:extLst>
                  <a:ext uri="{0D108BD9-81ED-4DB2-BD59-A6C34878D82A}">
                    <a16:rowId xmlns:a16="http://schemas.microsoft.com/office/drawing/2014/main" val="3334046638"/>
                  </a:ext>
                </a:extLst>
              </a:tr>
              <a:tr h="279123">
                <a:tc>
                  <a:txBody>
                    <a:bodyPr/>
                    <a:lstStyle/>
                    <a:p>
                      <a:r>
                        <a:rPr lang="en-US" sz="1000" b="0" i="0" dirty="0">
                          <a:latin typeface="Arial" panose="020B0604020202020204" pitchFamily="34" charset="0"/>
                        </a:rPr>
                        <a:t>mega-</a:t>
                      </a:r>
                      <a:endParaRPr lang="en-US" sz="1000" dirty="0"/>
                    </a:p>
                  </a:txBody>
                  <a:tcPr marL="84583" marR="84583" marT="42291" marB="42291"/>
                </a:tc>
                <a:tc>
                  <a:txBody>
                    <a:bodyPr/>
                    <a:lstStyle/>
                    <a:p>
                      <a:r>
                        <a:rPr lang="en-US" sz="1000" b="0" i="0" dirty="0">
                          <a:latin typeface="Arial" panose="020B0604020202020204" pitchFamily="34" charset="0"/>
                        </a:rPr>
                        <a:t>large, million</a:t>
                      </a:r>
                    </a:p>
                  </a:txBody>
                  <a:tcPr marL="84583" marR="84583" marT="42291" marB="42291"/>
                </a:tc>
                <a:tc>
                  <a:txBody>
                    <a:bodyPr/>
                    <a:lstStyle/>
                    <a:p>
                      <a:r>
                        <a:rPr lang="en-US" sz="1000" b="0" i="0" dirty="0">
                          <a:latin typeface="Arial" panose="020B0604020202020204" pitchFamily="34" charset="0"/>
                        </a:rPr>
                        <a:t>megalopolis, megadose, megavitamin</a:t>
                      </a:r>
                    </a:p>
                  </a:txBody>
                  <a:tcPr marL="84583" marR="84583" marT="42291" marB="42291"/>
                </a:tc>
                <a:extLst>
                  <a:ext uri="{0D108BD9-81ED-4DB2-BD59-A6C34878D82A}">
                    <a16:rowId xmlns:a16="http://schemas.microsoft.com/office/drawing/2014/main" val="4131366798"/>
                  </a:ext>
                </a:extLst>
              </a:tr>
              <a:tr h="279123">
                <a:tc>
                  <a:txBody>
                    <a:bodyPr/>
                    <a:lstStyle/>
                    <a:p>
                      <a:r>
                        <a:rPr lang="en-US" sz="1000" b="0" i="0" dirty="0">
                          <a:latin typeface="Arial" panose="020B0604020202020204" pitchFamily="34" charset="0"/>
                        </a:rPr>
                        <a:t>inter-</a:t>
                      </a:r>
                    </a:p>
                  </a:txBody>
                  <a:tcPr marL="84583" marR="84583" marT="42291" marB="42291"/>
                </a:tc>
                <a:tc>
                  <a:txBody>
                    <a:bodyPr/>
                    <a:lstStyle/>
                    <a:p>
                      <a:r>
                        <a:rPr lang="en-US" sz="1000" b="0" i="0" dirty="0">
                          <a:latin typeface="Arial" panose="020B0604020202020204" pitchFamily="34" charset="0"/>
                        </a:rPr>
                        <a:t>between</a:t>
                      </a:r>
                    </a:p>
                  </a:txBody>
                  <a:tcPr marL="84583" marR="84583" marT="42291" marB="42291"/>
                </a:tc>
                <a:tc>
                  <a:txBody>
                    <a:bodyPr/>
                    <a:lstStyle/>
                    <a:p>
                      <a:r>
                        <a:rPr lang="en-US" sz="1000" b="0" i="0" dirty="0">
                          <a:latin typeface="Arial" panose="020B0604020202020204" pitchFamily="34" charset="0"/>
                        </a:rPr>
                        <a:t>interstate, interpersonal</a:t>
                      </a:r>
                    </a:p>
                  </a:txBody>
                  <a:tcPr marL="84583" marR="84583" marT="42291" marB="42291"/>
                </a:tc>
                <a:extLst>
                  <a:ext uri="{0D108BD9-81ED-4DB2-BD59-A6C34878D82A}">
                    <a16:rowId xmlns:a16="http://schemas.microsoft.com/office/drawing/2014/main" val="2440416216"/>
                  </a:ext>
                </a:extLst>
              </a:tr>
            </a:tbl>
          </a:graphicData>
        </a:graphic>
      </p:graphicFrame>
    </p:spTree>
    <p:extLst>
      <p:ext uri="{BB962C8B-B14F-4D97-AF65-F5344CB8AC3E}">
        <p14:creationId xmlns:p14="http://schemas.microsoft.com/office/powerpoint/2010/main" val="1819474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D29A1C-2685-5F46-A590-35D96955489A}"/>
              </a:ext>
            </a:extLst>
          </p:cNvPr>
          <p:cNvGraphicFramePr>
            <a:graphicFrameLocks noGrp="1"/>
          </p:cNvGraphicFramePr>
          <p:nvPr>
            <p:extLst>
              <p:ext uri="{D42A27DB-BD31-4B8C-83A1-F6EECF244321}">
                <p14:modId xmlns:p14="http://schemas.microsoft.com/office/powerpoint/2010/main" val="1617986223"/>
              </p:ext>
            </p:extLst>
          </p:nvPr>
        </p:nvGraphicFramePr>
        <p:xfrm>
          <a:off x="1661909" y="491871"/>
          <a:ext cx="5820182" cy="4159758"/>
        </p:xfrm>
        <a:graphic>
          <a:graphicData uri="http://schemas.openxmlformats.org/drawingml/2006/table">
            <a:tbl>
              <a:tblPr firstRow="1" bandRow="1">
                <a:tableStyleId>{21E4AEA4-8DFA-4A89-87EB-49C32662AFE0}</a:tableStyleId>
              </a:tblPr>
              <a:tblGrid>
                <a:gridCol w="1016846">
                  <a:extLst>
                    <a:ext uri="{9D8B030D-6E8A-4147-A177-3AD203B41FA5}">
                      <a16:colId xmlns:a16="http://schemas.microsoft.com/office/drawing/2014/main" val="1972680924"/>
                    </a:ext>
                  </a:extLst>
                </a:gridCol>
                <a:gridCol w="1867711">
                  <a:extLst>
                    <a:ext uri="{9D8B030D-6E8A-4147-A177-3AD203B41FA5}">
                      <a16:colId xmlns:a16="http://schemas.microsoft.com/office/drawing/2014/main" val="1367028030"/>
                    </a:ext>
                  </a:extLst>
                </a:gridCol>
                <a:gridCol w="2935625">
                  <a:extLst>
                    <a:ext uri="{9D8B030D-6E8A-4147-A177-3AD203B41FA5}">
                      <a16:colId xmlns:a16="http://schemas.microsoft.com/office/drawing/2014/main" val="1609781295"/>
                    </a:ext>
                  </a:extLst>
                </a:gridCol>
              </a:tblGrid>
              <a:tr h="226314">
                <a:tc gridSpan="3">
                  <a:txBody>
                    <a:bodyPr/>
                    <a:lstStyle/>
                    <a:p>
                      <a:r>
                        <a:rPr lang="en-US" sz="800" b="0" i="0" dirty="0">
                          <a:latin typeface="Arial" panose="020B0604020202020204" pitchFamily="34" charset="0"/>
                        </a:rPr>
                        <a:t>Suffixes for Second through  Fifth Grades     O’Connor, 2014 </a:t>
                      </a:r>
                    </a:p>
                  </a:txBody>
                  <a:tcPr marL="68580" marR="68580" marT="34290" marB="3429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88435515"/>
                  </a:ext>
                </a:extLst>
              </a:tr>
              <a:tr h="226314">
                <a:tc>
                  <a:txBody>
                    <a:bodyPr/>
                    <a:lstStyle/>
                    <a:p>
                      <a:r>
                        <a:rPr lang="en-US" sz="800" b="0" i="0" dirty="0">
                          <a:latin typeface="Arial" panose="020B0604020202020204" pitchFamily="34" charset="0"/>
                        </a:rPr>
                        <a:t>Suffix </a:t>
                      </a:r>
                    </a:p>
                  </a:txBody>
                  <a:tcPr marL="68580" marR="68580" marT="34290" marB="34290"/>
                </a:tc>
                <a:tc>
                  <a:txBody>
                    <a:bodyPr/>
                    <a:lstStyle/>
                    <a:p>
                      <a:r>
                        <a:rPr lang="en-US" sz="800" b="0" i="0" dirty="0">
                          <a:latin typeface="Arial" panose="020B0604020202020204" pitchFamily="34" charset="0"/>
                        </a:rPr>
                        <a:t>Meaning</a:t>
                      </a:r>
                    </a:p>
                  </a:txBody>
                  <a:tcPr marL="68580" marR="68580" marT="34290" marB="34290"/>
                </a:tc>
                <a:tc>
                  <a:txBody>
                    <a:bodyPr/>
                    <a:lstStyle/>
                    <a:p>
                      <a:r>
                        <a:rPr lang="en-US" sz="800" b="0" i="0" dirty="0">
                          <a:latin typeface="Arial" panose="020B0604020202020204" pitchFamily="34" charset="0"/>
                        </a:rPr>
                        <a:t>Examples</a:t>
                      </a:r>
                    </a:p>
                  </a:txBody>
                  <a:tcPr marL="68580" marR="68580" marT="34290" marB="34290"/>
                </a:tc>
                <a:extLst>
                  <a:ext uri="{0D108BD9-81ED-4DB2-BD59-A6C34878D82A}">
                    <a16:rowId xmlns:a16="http://schemas.microsoft.com/office/drawing/2014/main" val="2879569098"/>
                  </a:ext>
                </a:extLst>
              </a:tr>
              <a:tr h="226314">
                <a:tc>
                  <a:txBody>
                    <a:bodyPr/>
                    <a:lstStyle/>
                    <a:p>
                      <a:r>
                        <a:rPr lang="en-US" sz="800" b="0" i="0" dirty="0">
                          <a:latin typeface="Arial" panose="020B0604020202020204" pitchFamily="34" charset="0"/>
                        </a:rPr>
                        <a:t>-</a:t>
                      </a:r>
                      <a:r>
                        <a:rPr lang="en-US" sz="800" dirty="0" err="1"/>
                        <a:t>er</a:t>
                      </a:r>
                      <a:r>
                        <a:rPr lang="en-US" sz="800" dirty="0"/>
                        <a:t>, -or</a:t>
                      </a:r>
                    </a:p>
                  </a:txBody>
                  <a:tcPr marL="68580" marR="68580" marT="34290" marB="34290"/>
                </a:tc>
                <a:tc>
                  <a:txBody>
                    <a:bodyPr/>
                    <a:lstStyle/>
                    <a:p>
                      <a:r>
                        <a:rPr lang="en-US" sz="800" b="0" i="0" dirty="0">
                          <a:latin typeface="Arial" panose="020B0604020202020204" pitchFamily="34" charset="0"/>
                        </a:rPr>
                        <a:t>one who, something that</a:t>
                      </a:r>
                    </a:p>
                  </a:txBody>
                  <a:tcPr marL="68580" marR="68580" marT="34290" marB="34290"/>
                </a:tc>
                <a:tc>
                  <a:txBody>
                    <a:bodyPr/>
                    <a:lstStyle/>
                    <a:p>
                      <a:r>
                        <a:rPr lang="en-US" sz="800" b="0" i="0" dirty="0">
                          <a:latin typeface="Arial" panose="020B0604020202020204" pitchFamily="34" charset="0"/>
                        </a:rPr>
                        <a:t>worker, teacher, computer, actor</a:t>
                      </a:r>
                    </a:p>
                  </a:txBody>
                  <a:tcPr marL="68580" marR="68580" marT="34290" marB="34290"/>
                </a:tc>
                <a:extLst>
                  <a:ext uri="{0D108BD9-81ED-4DB2-BD59-A6C34878D82A}">
                    <a16:rowId xmlns:a16="http://schemas.microsoft.com/office/drawing/2014/main" val="2109346684"/>
                  </a:ext>
                </a:extLst>
              </a:tr>
              <a:tr h="300133">
                <a:tc>
                  <a:txBody>
                    <a:bodyPr/>
                    <a:lstStyle/>
                    <a:p>
                      <a:r>
                        <a:rPr lang="en-US" sz="800" b="0" i="0" dirty="0">
                          <a:latin typeface="Arial" panose="020B0604020202020204" pitchFamily="34" charset="0"/>
                        </a:rPr>
                        <a:t>-</a:t>
                      </a:r>
                      <a:r>
                        <a:rPr lang="en-US" sz="800" dirty="0" err="1"/>
                        <a:t>ly</a:t>
                      </a:r>
                      <a:endParaRPr lang="en-US" sz="800" dirty="0"/>
                    </a:p>
                  </a:txBody>
                  <a:tcPr marL="68580" marR="68580" marT="34290" marB="34290"/>
                </a:tc>
                <a:tc>
                  <a:txBody>
                    <a:bodyPr/>
                    <a:lstStyle/>
                    <a:p>
                      <a:r>
                        <a:rPr lang="en-US" sz="800" b="0" i="0" dirty="0">
                          <a:latin typeface="Arial" panose="020B0604020202020204" pitchFamily="34" charset="0"/>
                        </a:rPr>
                        <a:t>in the manner of</a:t>
                      </a:r>
                      <a:br>
                        <a:rPr lang="en-US" sz="800" b="0" i="0" dirty="0">
                          <a:latin typeface="Arial" panose="020B0604020202020204" pitchFamily="34" charset="0"/>
                        </a:rPr>
                      </a:br>
                      <a:r>
                        <a:rPr lang="en-US" sz="800" b="0" i="0" dirty="0">
                          <a:latin typeface="Arial" panose="020B0604020202020204" pitchFamily="34" charset="0"/>
                        </a:rPr>
                        <a:t>(creates an adverb)</a:t>
                      </a:r>
                    </a:p>
                  </a:txBody>
                  <a:tcPr marL="68580" marR="68580" marT="34290" marB="34290"/>
                </a:tc>
                <a:tc>
                  <a:txBody>
                    <a:bodyPr/>
                    <a:lstStyle/>
                    <a:p>
                      <a:r>
                        <a:rPr lang="en-US" sz="800" b="0" i="0" dirty="0">
                          <a:latin typeface="Arial" panose="020B0604020202020204" pitchFamily="34" charset="0"/>
                        </a:rPr>
                        <a:t>friendly, gladly</a:t>
                      </a:r>
                    </a:p>
                  </a:txBody>
                  <a:tcPr marL="68580" marR="68580" marT="34290" marB="34290"/>
                </a:tc>
                <a:extLst>
                  <a:ext uri="{0D108BD9-81ED-4DB2-BD59-A6C34878D82A}">
                    <a16:rowId xmlns:a16="http://schemas.microsoft.com/office/drawing/2014/main" val="2348677590"/>
                  </a:ext>
                </a:extLst>
              </a:tr>
              <a:tr h="226314">
                <a:tc>
                  <a:txBody>
                    <a:bodyPr/>
                    <a:lstStyle/>
                    <a:p>
                      <a:r>
                        <a:rPr lang="en-US" sz="800" b="0" i="0" dirty="0">
                          <a:latin typeface="Arial" panose="020B0604020202020204" pitchFamily="34" charset="0"/>
                        </a:rPr>
                        <a:t>-</a:t>
                      </a:r>
                      <a:r>
                        <a:rPr lang="en-US" sz="800" dirty="0" err="1"/>
                        <a:t>ful</a:t>
                      </a:r>
                      <a:endParaRPr lang="en-US" sz="800" dirty="0"/>
                    </a:p>
                  </a:txBody>
                  <a:tcPr marL="68580" marR="68580" marT="34290" marB="34290"/>
                </a:tc>
                <a:tc>
                  <a:txBody>
                    <a:bodyPr/>
                    <a:lstStyle/>
                    <a:p>
                      <a:r>
                        <a:rPr lang="en-US" sz="800" b="0" i="0" dirty="0">
                          <a:latin typeface="Arial" panose="020B0604020202020204" pitchFamily="34" charset="0"/>
                        </a:rPr>
                        <a:t>full of</a:t>
                      </a:r>
                    </a:p>
                  </a:txBody>
                  <a:tcPr marL="68580" marR="68580" marT="34290" marB="34290"/>
                </a:tc>
                <a:tc>
                  <a:txBody>
                    <a:bodyPr/>
                    <a:lstStyle/>
                    <a:p>
                      <a:r>
                        <a:rPr lang="en-US" sz="800" b="0" i="0" dirty="0">
                          <a:latin typeface="Arial" panose="020B0604020202020204" pitchFamily="34" charset="0"/>
                        </a:rPr>
                        <a:t>wonderful, spiteful</a:t>
                      </a:r>
                    </a:p>
                  </a:txBody>
                  <a:tcPr marL="68580" marR="68580" marT="34290" marB="34290"/>
                </a:tc>
                <a:extLst>
                  <a:ext uri="{0D108BD9-81ED-4DB2-BD59-A6C34878D82A}">
                    <a16:rowId xmlns:a16="http://schemas.microsoft.com/office/drawing/2014/main" val="3234989349"/>
                  </a:ext>
                </a:extLst>
              </a:tr>
              <a:tr h="226314">
                <a:tc>
                  <a:txBody>
                    <a:bodyPr/>
                    <a:lstStyle/>
                    <a:p>
                      <a:r>
                        <a:rPr lang="en-US" sz="800" b="0" i="0" dirty="0">
                          <a:latin typeface="Arial" panose="020B0604020202020204" pitchFamily="34" charset="0"/>
                        </a:rPr>
                        <a:t>-ness</a:t>
                      </a:r>
                    </a:p>
                  </a:txBody>
                  <a:tcPr marL="68580" marR="68580" marT="34290" marB="34290"/>
                </a:tc>
                <a:tc>
                  <a:txBody>
                    <a:bodyPr/>
                    <a:lstStyle/>
                    <a:p>
                      <a:r>
                        <a:rPr lang="en-US" sz="800" b="0" i="0" dirty="0">
                          <a:latin typeface="Arial" panose="020B0604020202020204" pitchFamily="34" charset="0"/>
                        </a:rPr>
                        <a:t>with</a:t>
                      </a:r>
                    </a:p>
                  </a:txBody>
                  <a:tcPr marL="68580" marR="68580" marT="34290" marB="34290"/>
                </a:tc>
                <a:tc>
                  <a:txBody>
                    <a:bodyPr/>
                    <a:lstStyle/>
                    <a:p>
                      <a:r>
                        <a:rPr lang="en-US" sz="800" b="0" i="0" dirty="0">
                          <a:latin typeface="Arial" panose="020B0604020202020204" pitchFamily="34" charset="0"/>
                        </a:rPr>
                        <a:t>kindness, happiness</a:t>
                      </a:r>
                    </a:p>
                  </a:txBody>
                  <a:tcPr marL="68580" marR="68580" marT="34290" marB="34290"/>
                </a:tc>
                <a:extLst>
                  <a:ext uri="{0D108BD9-81ED-4DB2-BD59-A6C34878D82A}">
                    <a16:rowId xmlns:a16="http://schemas.microsoft.com/office/drawing/2014/main" val="2993152646"/>
                  </a:ext>
                </a:extLst>
              </a:tr>
              <a:tr h="226314">
                <a:tc>
                  <a:txBody>
                    <a:bodyPr/>
                    <a:lstStyle/>
                    <a:p>
                      <a:r>
                        <a:rPr lang="en-US" sz="800" b="0" i="0" dirty="0">
                          <a:latin typeface="Arial" panose="020B0604020202020204" pitchFamily="34" charset="0"/>
                        </a:rPr>
                        <a:t>-less</a:t>
                      </a:r>
                    </a:p>
                  </a:txBody>
                  <a:tcPr marL="68580" marR="68580" marT="34290" marB="34290"/>
                </a:tc>
                <a:tc>
                  <a:txBody>
                    <a:bodyPr/>
                    <a:lstStyle/>
                    <a:p>
                      <a:r>
                        <a:rPr lang="en-US" sz="800" b="0" i="0" dirty="0">
                          <a:latin typeface="Arial" panose="020B0604020202020204" pitchFamily="34" charset="0"/>
                        </a:rPr>
                        <a:t>without</a:t>
                      </a:r>
                    </a:p>
                  </a:txBody>
                  <a:tcPr marL="68580" marR="68580" marT="34290" marB="34290"/>
                </a:tc>
                <a:tc>
                  <a:txBody>
                    <a:bodyPr/>
                    <a:lstStyle/>
                    <a:p>
                      <a:r>
                        <a:rPr lang="en-US" sz="800" b="0" i="0" dirty="0">
                          <a:latin typeface="Arial" panose="020B0604020202020204" pitchFamily="34" charset="0"/>
                        </a:rPr>
                        <a:t>matchless, childless</a:t>
                      </a:r>
                    </a:p>
                  </a:txBody>
                  <a:tcPr marL="68580" marR="68580" marT="34290" marB="34290"/>
                </a:tc>
                <a:extLst>
                  <a:ext uri="{0D108BD9-81ED-4DB2-BD59-A6C34878D82A}">
                    <a16:rowId xmlns:a16="http://schemas.microsoft.com/office/drawing/2014/main" val="1541722368"/>
                  </a:ext>
                </a:extLst>
              </a:tr>
              <a:tr h="226314">
                <a:tc>
                  <a:txBody>
                    <a:bodyPr/>
                    <a:lstStyle/>
                    <a:p>
                      <a:r>
                        <a:rPr lang="en-US" sz="800" b="0" i="0" dirty="0">
                          <a:latin typeface="Arial" panose="020B0604020202020204" pitchFamily="34" charset="0"/>
                        </a:rPr>
                        <a:t>-</a:t>
                      </a:r>
                      <a:r>
                        <a:rPr lang="en-US" sz="800" dirty="0" err="1"/>
                        <a:t>tion</a:t>
                      </a:r>
                      <a:r>
                        <a:rPr lang="en-US" sz="800" dirty="0"/>
                        <a:t>, -</a:t>
                      </a:r>
                      <a:r>
                        <a:rPr lang="en-US" sz="800" dirty="0" err="1"/>
                        <a:t>sion</a:t>
                      </a:r>
                      <a:endParaRPr lang="en-US" sz="800" dirty="0"/>
                    </a:p>
                  </a:txBody>
                  <a:tcPr marL="68580" marR="68580" marT="34290" marB="34290"/>
                </a:tc>
                <a:tc>
                  <a:txBody>
                    <a:bodyPr/>
                    <a:lstStyle/>
                    <a:p>
                      <a:r>
                        <a:rPr lang="en-US" sz="800" b="0" i="0" dirty="0">
                          <a:latin typeface="Arial" panose="020B0604020202020204" pitchFamily="34" charset="0"/>
                        </a:rPr>
                        <a:t>creates the noun form</a:t>
                      </a:r>
                    </a:p>
                  </a:txBody>
                  <a:tcPr marL="68580" marR="68580" marT="34290" marB="34290"/>
                </a:tc>
                <a:tc>
                  <a:txBody>
                    <a:bodyPr/>
                    <a:lstStyle/>
                    <a:p>
                      <a:r>
                        <a:rPr lang="en-US" sz="800" b="0" i="0" dirty="0">
                          <a:latin typeface="Arial" panose="020B0604020202020204" pitchFamily="34" charset="0"/>
                        </a:rPr>
                        <a:t>construction, subtraction, television, repression</a:t>
                      </a:r>
                    </a:p>
                  </a:txBody>
                  <a:tcPr marL="68580" marR="68580" marT="34290" marB="34290"/>
                </a:tc>
                <a:extLst>
                  <a:ext uri="{0D108BD9-81ED-4DB2-BD59-A6C34878D82A}">
                    <a16:rowId xmlns:a16="http://schemas.microsoft.com/office/drawing/2014/main" val="2644195240"/>
                  </a:ext>
                </a:extLst>
              </a:tr>
              <a:tr h="226314">
                <a:tc>
                  <a:txBody>
                    <a:bodyPr/>
                    <a:lstStyle/>
                    <a:p>
                      <a:r>
                        <a:rPr lang="en-US" sz="800" b="0" i="0" dirty="0">
                          <a:latin typeface="Arial" panose="020B0604020202020204" pitchFamily="34" charset="0"/>
                        </a:rPr>
                        <a:t>-</a:t>
                      </a:r>
                      <a:r>
                        <a:rPr lang="en-US" sz="800" dirty="0" err="1"/>
                        <a:t>ment</a:t>
                      </a:r>
                      <a:endParaRPr lang="en-US" sz="800" dirty="0"/>
                    </a:p>
                  </a:txBody>
                  <a:tcPr marL="68580" marR="68580" marT="34290" marB="34290"/>
                </a:tc>
                <a:tc>
                  <a:txBody>
                    <a:bodyPr/>
                    <a:lstStyle/>
                    <a:p>
                      <a:r>
                        <a:rPr lang="en-US" sz="800" b="0" i="0" dirty="0">
                          <a:latin typeface="Arial" panose="020B0604020202020204" pitchFamily="34" charset="0"/>
                        </a:rPr>
                        <a:t>creates the noun form</a:t>
                      </a:r>
                    </a:p>
                  </a:txBody>
                  <a:tcPr marL="68580" marR="68580" marT="34290" marB="34290"/>
                </a:tc>
                <a:tc>
                  <a:txBody>
                    <a:bodyPr/>
                    <a:lstStyle/>
                    <a:p>
                      <a:r>
                        <a:rPr lang="en-US" sz="800" b="0" i="0" dirty="0">
                          <a:latin typeface="Arial" panose="020B0604020202020204" pitchFamily="34" charset="0"/>
                        </a:rPr>
                        <a:t>government, enjoyment</a:t>
                      </a:r>
                    </a:p>
                  </a:txBody>
                  <a:tcPr marL="68580" marR="68580" marT="34290" marB="34290"/>
                </a:tc>
                <a:extLst>
                  <a:ext uri="{0D108BD9-81ED-4DB2-BD59-A6C34878D82A}">
                    <a16:rowId xmlns:a16="http://schemas.microsoft.com/office/drawing/2014/main" val="1167445491"/>
                  </a:ext>
                </a:extLst>
              </a:tr>
              <a:tr h="226314">
                <a:tc>
                  <a:txBody>
                    <a:bodyPr/>
                    <a:lstStyle/>
                    <a:p>
                      <a:r>
                        <a:rPr lang="en-US" sz="800" b="0" i="0" dirty="0">
                          <a:latin typeface="Arial" panose="020B0604020202020204" pitchFamily="34" charset="0"/>
                        </a:rPr>
                        <a:t>-able, -</a:t>
                      </a:r>
                      <a:r>
                        <a:rPr lang="en-US" sz="800" dirty="0" err="1"/>
                        <a:t>ible</a:t>
                      </a:r>
                      <a:endParaRPr lang="en-US" sz="800" dirty="0"/>
                    </a:p>
                  </a:txBody>
                  <a:tcPr marL="68580" marR="68580" marT="34290" marB="34290"/>
                </a:tc>
                <a:tc>
                  <a:txBody>
                    <a:bodyPr/>
                    <a:lstStyle/>
                    <a:p>
                      <a:r>
                        <a:rPr lang="en-US" sz="800" b="0" i="0" dirty="0">
                          <a:latin typeface="Arial" panose="020B0604020202020204" pitchFamily="34" charset="0"/>
                        </a:rPr>
                        <a:t>able to, adjective</a:t>
                      </a:r>
                    </a:p>
                  </a:txBody>
                  <a:tcPr marL="68580" marR="68580" marT="34290" marB="34290"/>
                </a:tc>
                <a:tc>
                  <a:txBody>
                    <a:bodyPr/>
                    <a:lstStyle/>
                    <a:p>
                      <a:r>
                        <a:rPr lang="en-US" sz="800" b="0" i="0" dirty="0">
                          <a:latin typeface="Arial" panose="020B0604020202020204" pitchFamily="34" charset="0"/>
                        </a:rPr>
                        <a:t>dependable, visible</a:t>
                      </a:r>
                    </a:p>
                  </a:txBody>
                  <a:tcPr marL="68580" marR="68580" marT="34290" marB="34290"/>
                </a:tc>
                <a:extLst>
                  <a:ext uri="{0D108BD9-81ED-4DB2-BD59-A6C34878D82A}">
                    <a16:rowId xmlns:a16="http://schemas.microsoft.com/office/drawing/2014/main" val="3334046638"/>
                  </a:ext>
                </a:extLst>
              </a:tr>
              <a:tr h="226314">
                <a:tc>
                  <a:txBody>
                    <a:bodyPr/>
                    <a:lstStyle/>
                    <a:p>
                      <a:r>
                        <a:rPr lang="en-US" sz="800" b="0" i="0" dirty="0">
                          <a:latin typeface="Arial" panose="020B0604020202020204" pitchFamily="34" charset="0"/>
                        </a:rPr>
                        <a:t>-al</a:t>
                      </a:r>
                    </a:p>
                  </a:txBody>
                  <a:tcPr marL="68580" marR="68580" marT="34290" marB="34290"/>
                </a:tc>
                <a:tc>
                  <a:txBody>
                    <a:bodyPr/>
                    <a:lstStyle/>
                    <a:p>
                      <a:r>
                        <a:rPr lang="en-US" sz="800" b="0" i="0" dirty="0">
                          <a:latin typeface="Arial" panose="020B0604020202020204" pitchFamily="34" charset="0"/>
                        </a:rPr>
                        <a:t>forms nouns from verbs</a:t>
                      </a:r>
                    </a:p>
                  </a:txBody>
                  <a:tcPr marL="68580" marR="68580" marT="34290" marB="34290"/>
                </a:tc>
                <a:tc>
                  <a:txBody>
                    <a:bodyPr/>
                    <a:lstStyle/>
                    <a:p>
                      <a:r>
                        <a:rPr lang="en-US" sz="800" b="0" i="0" dirty="0">
                          <a:latin typeface="Arial" panose="020B0604020202020204" pitchFamily="34" charset="0"/>
                        </a:rPr>
                        <a:t>refusal, denial</a:t>
                      </a:r>
                    </a:p>
                  </a:txBody>
                  <a:tcPr marL="68580" marR="68580" marT="34290" marB="34290"/>
                </a:tc>
                <a:extLst>
                  <a:ext uri="{0D108BD9-81ED-4DB2-BD59-A6C34878D82A}">
                    <a16:rowId xmlns:a16="http://schemas.microsoft.com/office/drawing/2014/main" val="4131366798"/>
                  </a:ext>
                </a:extLst>
              </a:tr>
              <a:tr h="226314">
                <a:tc>
                  <a:txBody>
                    <a:bodyPr/>
                    <a:lstStyle/>
                    <a:p>
                      <a:r>
                        <a:rPr lang="en-US" sz="800" b="0" i="0" dirty="0">
                          <a:latin typeface="Arial" panose="020B0604020202020204" pitchFamily="34" charset="0"/>
                        </a:rPr>
                        <a:t>-y</a:t>
                      </a:r>
                    </a:p>
                  </a:txBody>
                  <a:tcPr marL="68580" marR="68580" marT="34290" marB="34290"/>
                </a:tc>
                <a:tc>
                  <a:txBody>
                    <a:bodyPr/>
                    <a:lstStyle/>
                    <a:p>
                      <a:r>
                        <a:rPr lang="en-US" sz="800" b="0" i="0" dirty="0">
                          <a:latin typeface="Arial" panose="020B0604020202020204" pitchFamily="34" charset="0"/>
                        </a:rPr>
                        <a:t>inclined to be (creates an adjective)</a:t>
                      </a:r>
                    </a:p>
                  </a:txBody>
                  <a:tcPr marL="68580" marR="68580" marT="34290" marB="34290"/>
                </a:tc>
                <a:tc>
                  <a:txBody>
                    <a:bodyPr/>
                    <a:lstStyle/>
                    <a:p>
                      <a:r>
                        <a:rPr lang="en-US" sz="800" b="0" i="0" dirty="0">
                          <a:latin typeface="Arial" panose="020B0604020202020204" pitchFamily="34" charset="0"/>
                        </a:rPr>
                        <a:t>funny, juicy</a:t>
                      </a:r>
                    </a:p>
                  </a:txBody>
                  <a:tcPr marL="68580" marR="68580" marT="34290" marB="34290"/>
                </a:tc>
                <a:extLst>
                  <a:ext uri="{0D108BD9-81ED-4DB2-BD59-A6C34878D82A}">
                    <a16:rowId xmlns:a16="http://schemas.microsoft.com/office/drawing/2014/main" val="2440416216"/>
                  </a:ext>
                </a:extLst>
              </a:tr>
              <a:tr h="226314">
                <a:tc>
                  <a:txBody>
                    <a:bodyPr/>
                    <a:lstStyle/>
                    <a:p>
                      <a:r>
                        <a:rPr lang="en-US" sz="800" b="0" i="0" dirty="0">
                          <a:latin typeface="Arial" panose="020B0604020202020204" pitchFamily="34" charset="0"/>
                        </a:rPr>
                        <a:t>-</a:t>
                      </a:r>
                      <a:r>
                        <a:rPr lang="en-US" sz="800" dirty="0" err="1"/>
                        <a:t>ity</a:t>
                      </a:r>
                      <a:endParaRPr lang="en-US" sz="800" dirty="0"/>
                    </a:p>
                  </a:txBody>
                  <a:tcPr marL="68580" marR="68580" marT="34290" marB="34290"/>
                </a:tc>
                <a:tc>
                  <a:txBody>
                    <a:bodyPr/>
                    <a:lstStyle/>
                    <a:p>
                      <a:r>
                        <a:rPr lang="en-US" sz="800" b="0" i="0" dirty="0">
                          <a:latin typeface="Arial" panose="020B0604020202020204" pitchFamily="34" charset="0"/>
                        </a:rPr>
                        <a:t>creates the noun form</a:t>
                      </a:r>
                    </a:p>
                  </a:txBody>
                  <a:tcPr marL="68580" marR="68580" marT="34290" marB="34290"/>
                </a:tc>
                <a:tc>
                  <a:txBody>
                    <a:bodyPr/>
                    <a:lstStyle/>
                    <a:p>
                      <a:r>
                        <a:rPr lang="en-US" sz="800" b="0" i="0" dirty="0">
                          <a:latin typeface="Arial" panose="020B0604020202020204" pitchFamily="34" charset="0"/>
                        </a:rPr>
                        <a:t>equality, electricity </a:t>
                      </a:r>
                    </a:p>
                  </a:txBody>
                  <a:tcPr marL="68580" marR="68580" marT="34290" marB="34290"/>
                </a:tc>
                <a:extLst>
                  <a:ext uri="{0D108BD9-81ED-4DB2-BD59-A6C34878D82A}">
                    <a16:rowId xmlns:a16="http://schemas.microsoft.com/office/drawing/2014/main" val="3530739384"/>
                  </a:ext>
                </a:extLst>
              </a:tr>
              <a:tr h="226314">
                <a:tc>
                  <a:txBody>
                    <a:bodyPr/>
                    <a:lstStyle/>
                    <a:p>
                      <a:r>
                        <a:rPr lang="en-US" sz="800" b="0" i="0" dirty="0">
                          <a:latin typeface="Arial" panose="020B0604020202020204" pitchFamily="34" charset="0"/>
                        </a:rPr>
                        <a:t>-</a:t>
                      </a:r>
                      <a:r>
                        <a:rPr lang="en-US" sz="800" dirty="0" err="1"/>
                        <a:t>ive</a:t>
                      </a:r>
                      <a:endParaRPr lang="en-US" sz="800" dirty="0"/>
                    </a:p>
                  </a:txBody>
                  <a:tcPr marL="68580" marR="68580" marT="34290" marB="34290"/>
                </a:tc>
                <a:tc>
                  <a:txBody>
                    <a:bodyPr/>
                    <a:lstStyle/>
                    <a:p>
                      <a:r>
                        <a:rPr lang="en-US" sz="800" b="0" i="0" dirty="0">
                          <a:latin typeface="Arial" panose="020B0604020202020204" pitchFamily="34" charset="0"/>
                        </a:rPr>
                        <a:t>creates adjective</a:t>
                      </a:r>
                    </a:p>
                  </a:txBody>
                  <a:tcPr marL="68580" marR="68580" marT="34290" marB="34290"/>
                </a:tc>
                <a:tc>
                  <a:txBody>
                    <a:bodyPr/>
                    <a:lstStyle/>
                    <a:p>
                      <a:r>
                        <a:rPr lang="en-US" sz="800" b="0" i="0" dirty="0">
                          <a:latin typeface="Arial" panose="020B0604020202020204" pitchFamily="34" charset="0"/>
                        </a:rPr>
                        <a:t>decisive, expressive</a:t>
                      </a:r>
                    </a:p>
                  </a:txBody>
                  <a:tcPr marL="68580" marR="68580" marT="34290" marB="34290"/>
                </a:tc>
                <a:extLst>
                  <a:ext uri="{0D108BD9-81ED-4DB2-BD59-A6C34878D82A}">
                    <a16:rowId xmlns:a16="http://schemas.microsoft.com/office/drawing/2014/main" val="2509292479"/>
                  </a:ext>
                </a:extLst>
              </a:tr>
              <a:tr h="226314">
                <a:tc>
                  <a:txBody>
                    <a:bodyPr/>
                    <a:lstStyle/>
                    <a:p>
                      <a:r>
                        <a:rPr lang="en-US" sz="800" b="0" i="0" dirty="0">
                          <a:latin typeface="Arial" panose="020B0604020202020204" pitchFamily="34" charset="0"/>
                        </a:rPr>
                        <a:t>-</a:t>
                      </a:r>
                      <a:r>
                        <a:rPr lang="en-US" sz="800" dirty="0" err="1"/>
                        <a:t>en</a:t>
                      </a:r>
                      <a:endParaRPr lang="en-US" sz="800" dirty="0"/>
                    </a:p>
                  </a:txBody>
                  <a:tcPr marL="68580" marR="68580" marT="34290" marB="34290"/>
                </a:tc>
                <a:tc>
                  <a:txBody>
                    <a:bodyPr/>
                    <a:lstStyle/>
                    <a:p>
                      <a:r>
                        <a:rPr lang="en-US" sz="800" b="0" i="0" dirty="0">
                          <a:latin typeface="Arial" panose="020B0604020202020204" pitchFamily="34" charset="0"/>
                        </a:rPr>
                        <a:t>creates an adjective</a:t>
                      </a:r>
                    </a:p>
                  </a:txBody>
                  <a:tcPr marL="68580" marR="68580" marT="34290" marB="34290"/>
                </a:tc>
                <a:tc>
                  <a:txBody>
                    <a:bodyPr/>
                    <a:lstStyle/>
                    <a:p>
                      <a:r>
                        <a:rPr lang="en-US" sz="800" b="0" i="0" dirty="0">
                          <a:latin typeface="Arial" panose="020B0604020202020204" pitchFamily="34" charset="0"/>
                        </a:rPr>
                        <a:t>oaken, golden</a:t>
                      </a:r>
                    </a:p>
                  </a:txBody>
                  <a:tcPr marL="68580" marR="68580" marT="34290" marB="34290"/>
                </a:tc>
                <a:extLst>
                  <a:ext uri="{0D108BD9-81ED-4DB2-BD59-A6C34878D82A}">
                    <a16:rowId xmlns:a16="http://schemas.microsoft.com/office/drawing/2014/main" val="91658617"/>
                  </a:ext>
                </a:extLst>
              </a:tr>
              <a:tr h="226314">
                <a:tc>
                  <a:txBody>
                    <a:bodyPr/>
                    <a:lstStyle/>
                    <a:p>
                      <a:r>
                        <a:rPr lang="en-US" sz="800" b="0" i="0" dirty="0">
                          <a:latin typeface="Arial" panose="020B0604020202020204" pitchFamily="34" charset="0"/>
                        </a:rPr>
                        <a:t>-</a:t>
                      </a:r>
                      <a:r>
                        <a:rPr lang="en-US" sz="800" dirty="0" err="1"/>
                        <a:t>ent</a:t>
                      </a:r>
                      <a:r>
                        <a:rPr lang="en-US" sz="800" dirty="0"/>
                        <a:t>, ant</a:t>
                      </a:r>
                    </a:p>
                  </a:txBody>
                  <a:tcPr marL="68580" marR="68580" marT="34290" marB="34290"/>
                </a:tc>
                <a:tc>
                  <a:txBody>
                    <a:bodyPr/>
                    <a:lstStyle/>
                    <a:p>
                      <a:r>
                        <a:rPr lang="en-US" sz="800" b="0" i="0" dirty="0">
                          <a:latin typeface="Arial" panose="020B0604020202020204" pitchFamily="34" charset="0"/>
                        </a:rPr>
                        <a:t>creates noun or adjective</a:t>
                      </a:r>
                    </a:p>
                  </a:txBody>
                  <a:tcPr marL="68580" marR="68580" marT="34290" marB="34290"/>
                </a:tc>
                <a:tc>
                  <a:txBody>
                    <a:bodyPr/>
                    <a:lstStyle/>
                    <a:p>
                      <a:r>
                        <a:rPr lang="en-US" sz="800" b="0" i="0" dirty="0">
                          <a:latin typeface="Arial" panose="020B0604020202020204" pitchFamily="34" charset="0"/>
                        </a:rPr>
                        <a:t>pleasant, attendant, different, president</a:t>
                      </a:r>
                    </a:p>
                  </a:txBody>
                  <a:tcPr marL="68580" marR="68580" marT="34290" marB="34290"/>
                </a:tc>
                <a:extLst>
                  <a:ext uri="{0D108BD9-81ED-4DB2-BD59-A6C34878D82A}">
                    <a16:rowId xmlns:a16="http://schemas.microsoft.com/office/drawing/2014/main" val="180356903"/>
                  </a:ext>
                </a:extLst>
              </a:tr>
              <a:tr h="226314">
                <a:tc>
                  <a:txBody>
                    <a:bodyPr/>
                    <a:lstStyle/>
                    <a:p>
                      <a:r>
                        <a:rPr lang="en-US" sz="800" b="0" i="0" dirty="0">
                          <a:latin typeface="Arial" panose="020B0604020202020204" pitchFamily="34" charset="0"/>
                        </a:rPr>
                        <a:t>-</a:t>
                      </a:r>
                      <a:r>
                        <a:rPr lang="en-US" sz="800" dirty="0" err="1"/>
                        <a:t>ous</a:t>
                      </a:r>
                      <a:endParaRPr lang="en-US" sz="800" dirty="0"/>
                    </a:p>
                  </a:txBody>
                  <a:tcPr marL="68580" marR="68580" marT="34290" marB="34290"/>
                </a:tc>
                <a:tc>
                  <a:txBody>
                    <a:bodyPr/>
                    <a:lstStyle/>
                    <a:p>
                      <a:r>
                        <a:rPr lang="en-US" sz="800" b="0" i="0" dirty="0">
                          <a:latin typeface="Arial" panose="020B0604020202020204" pitchFamily="34" charset="0"/>
                        </a:rPr>
                        <a:t>full of</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latin typeface="Arial" panose="020B0604020202020204" pitchFamily="34" charset="0"/>
                        </a:rPr>
                        <a:t>adventurous, nervous</a:t>
                      </a:r>
                    </a:p>
                  </a:txBody>
                  <a:tcPr marL="68580" marR="68580" marT="34290" marB="34290"/>
                </a:tc>
                <a:extLst>
                  <a:ext uri="{0D108BD9-81ED-4DB2-BD59-A6C34878D82A}">
                    <a16:rowId xmlns:a16="http://schemas.microsoft.com/office/drawing/2014/main" val="1615227152"/>
                  </a:ext>
                </a:extLst>
              </a:tr>
              <a:tr h="226314">
                <a:tc>
                  <a:txBody>
                    <a:bodyPr/>
                    <a:lstStyle/>
                    <a:p>
                      <a:r>
                        <a:rPr lang="en-US" sz="800" b="0" i="0" dirty="0">
                          <a:latin typeface="Arial" panose="020B0604020202020204" pitchFamily="34" charset="0"/>
                        </a:rPr>
                        <a:t>-</a:t>
                      </a:r>
                      <a:r>
                        <a:rPr lang="en-US" sz="800" dirty="0" err="1"/>
                        <a:t>ian</a:t>
                      </a:r>
                      <a:r>
                        <a:rPr lang="en-US" sz="800" dirty="0"/>
                        <a:t>, </a:t>
                      </a:r>
                      <a:r>
                        <a:rPr lang="en-US" sz="800" dirty="0" err="1"/>
                        <a:t>ist</a:t>
                      </a:r>
                      <a:endParaRPr lang="en-US" sz="800" dirty="0"/>
                    </a:p>
                  </a:txBody>
                  <a:tcPr marL="68580" marR="68580" marT="34290" marB="34290"/>
                </a:tc>
                <a:tc>
                  <a:txBody>
                    <a:bodyPr/>
                    <a:lstStyle/>
                    <a:p>
                      <a:r>
                        <a:rPr lang="en-US" sz="800" b="0" i="0" dirty="0">
                          <a:latin typeface="Arial" panose="020B0604020202020204" pitchFamily="34" charset="0"/>
                        </a:rPr>
                        <a:t>one who studies</a:t>
                      </a:r>
                    </a:p>
                  </a:txBody>
                  <a:tcPr marL="68580" marR="68580" marT="34290" marB="34290"/>
                </a:tc>
                <a:tc>
                  <a:txBody>
                    <a:bodyPr/>
                    <a:lstStyle/>
                    <a:p>
                      <a:r>
                        <a:rPr lang="en-US" sz="800" b="0" i="0" dirty="0">
                          <a:latin typeface="Arial" panose="020B0604020202020204" pitchFamily="34" charset="0"/>
                        </a:rPr>
                        <a:t>librarian, historian, colorist, violinist </a:t>
                      </a:r>
                    </a:p>
                  </a:txBody>
                  <a:tcPr marL="68580" marR="68580" marT="34290" marB="34290"/>
                </a:tc>
                <a:extLst>
                  <a:ext uri="{0D108BD9-81ED-4DB2-BD59-A6C34878D82A}">
                    <a16:rowId xmlns:a16="http://schemas.microsoft.com/office/drawing/2014/main" val="204215250"/>
                  </a:ext>
                </a:extLst>
              </a:tr>
            </a:tbl>
          </a:graphicData>
        </a:graphic>
      </p:graphicFrame>
    </p:spTree>
    <p:extLst>
      <p:ext uri="{BB962C8B-B14F-4D97-AF65-F5344CB8AC3E}">
        <p14:creationId xmlns:p14="http://schemas.microsoft.com/office/powerpoint/2010/main" val="1002113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BD29A1C-2685-5F46-A590-35D96955489A}"/>
              </a:ext>
            </a:extLst>
          </p:cNvPr>
          <p:cNvGraphicFramePr>
            <a:graphicFrameLocks noGrp="1"/>
          </p:cNvGraphicFramePr>
          <p:nvPr>
            <p:extLst>
              <p:ext uri="{D42A27DB-BD31-4B8C-83A1-F6EECF244321}">
                <p14:modId xmlns:p14="http://schemas.microsoft.com/office/powerpoint/2010/main" val="3675922330"/>
              </p:ext>
            </p:extLst>
          </p:nvPr>
        </p:nvGraphicFramePr>
        <p:xfrm>
          <a:off x="1053884" y="737664"/>
          <a:ext cx="7036231" cy="3668172"/>
        </p:xfrm>
        <a:graphic>
          <a:graphicData uri="http://schemas.openxmlformats.org/drawingml/2006/table">
            <a:tbl>
              <a:tblPr firstRow="1" bandRow="1">
                <a:tableStyleId>{21E4AEA4-8DFA-4A89-87EB-49C32662AFE0}</a:tableStyleId>
              </a:tblPr>
              <a:tblGrid>
                <a:gridCol w="1229302">
                  <a:extLst>
                    <a:ext uri="{9D8B030D-6E8A-4147-A177-3AD203B41FA5}">
                      <a16:colId xmlns:a16="http://schemas.microsoft.com/office/drawing/2014/main" val="1972680924"/>
                    </a:ext>
                  </a:extLst>
                </a:gridCol>
                <a:gridCol w="2257944">
                  <a:extLst>
                    <a:ext uri="{9D8B030D-6E8A-4147-A177-3AD203B41FA5}">
                      <a16:colId xmlns:a16="http://schemas.microsoft.com/office/drawing/2014/main" val="1367028030"/>
                    </a:ext>
                  </a:extLst>
                </a:gridCol>
                <a:gridCol w="3548985">
                  <a:extLst>
                    <a:ext uri="{9D8B030D-6E8A-4147-A177-3AD203B41FA5}">
                      <a16:colId xmlns:a16="http://schemas.microsoft.com/office/drawing/2014/main" val="1609781295"/>
                    </a:ext>
                  </a:extLst>
                </a:gridCol>
              </a:tblGrid>
              <a:tr h="305681">
                <a:tc gridSpan="3">
                  <a:txBody>
                    <a:bodyPr/>
                    <a:lstStyle/>
                    <a:p>
                      <a:r>
                        <a:rPr lang="en-US" sz="1100" b="0" i="0" dirty="0">
                          <a:latin typeface="Arial" panose="020B0604020202020204" pitchFamily="34" charset="0"/>
                        </a:rPr>
                        <a:t>Suffixes Intermediate through Secondary Grades     O’Connor, 2014 </a:t>
                      </a:r>
                    </a:p>
                  </a:txBody>
                  <a:tcPr marL="110609" marR="110609" marT="55305" marB="55305"/>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88435515"/>
                  </a:ext>
                </a:extLst>
              </a:tr>
              <a:tr h="305681">
                <a:tc>
                  <a:txBody>
                    <a:bodyPr/>
                    <a:lstStyle/>
                    <a:p>
                      <a:r>
                        <a:rPr lang="en-US" sz="1100" b="0" i="0" dirty="0">
                          <a:latin typeface="Arial" panose="020B0604020202020204" pitchFamily="34" charset="0"/>
                        </a:rPr>
                        <a:t>Suffix </a:t>
                      </a:r>
                    </a:p>
                  </a:txBody>
                  <a:tcPr marL="92630" marR="92630" marT="46316" marB="46316"/>
                </a:tc>
                <a:tc>
                  <a:txBody>
                    <a:bodyPr/>
                    <a:lstStyle/>
                    <a:p>
                      <a:r>
                        <a:rPr lang="en-US" sz="1100" b="0" i="0" dirty="0">
                          <a:latin typeface="Arial" panose="020B0604020202020204" pitchFamily="34" charset="0"/>
                        </a:rPr>
                        <a:t>Meaning</a:t>
                      </a:r>
                    </a:p>
                  </a:txBody>
                  <a:tcPr marL="92630" marR="92630" marT="46316" marB="46316"/>
                </a:tc>
                <a:tc>
                  <a:txBody>
                    <a:bodyPr/>
                    <a:lstStyle/>
                    <a:p>
                      <a:r>
                        <a:rPr lang="en-US" sz="1100" b="0" i="0" dirty="0">
                          <a:latin typeface="Arial" panose="020B0604020202020204" pitchFamily="34" charset="0"/>
                        </a:rPr>
                        <a:t>Examples</a:t>
                      </a:r>
                    </a:p>
                  </a:txBody>
                  <a:tcPr marL="92630" marR="92630" marT="46316" marB="46316"/>
                </a:tc>
                <a:extLst>
                  <a:ext uri="{0D108BD9-81ED-4DB2-BD59-A6C34878D82A}">
                    <a16:rowId xmlns:a16="http://schemas.microsoft.com/office/drawing/2014/main" val="2879569098"/>
                  </a:ext>
                </a:extLst>
              </a:tr>
              <a:tr h="305681">
                <a:tc>
                  <a:txBody>
                    <a:bodyPr/>
                    <a:lstStyle/>
                    <a:p>
                      <a:r>
                        <a:rPr lang="en-US" sz="1100" b="0" i="0" dirty="0">
                          <a:latin typeface="Arial" panose="020B0604020202020204" pitchFamily="34" charset="0"/>
                        </a:rPr>
                        <a:t>-</a:t>
                      </a:r>
                      <a:r>
                        <a:rPr lang="en-US" sz="1100" dirty="0" err="1"/>
                        <a:t>acious</a:t>
                      </a:r>
                      <a:endParaRPr lang="en-US" sz="1100" dirty="0"/>
                    </a:p>
                  </a:txBody>
                  <a:tcPr marL="92630" marR="92630" marT="46316" marB="46316"/>
                </a:tc>
                <a:tc>
                  <a:txBody>
                    <a:bodyPr/>
                    <a:lstStyle/>
                    <a:p>
                      <a:r>
                        <a:rPr lang="en-US" sz="1100" b="0" i="0" dirty="0">
                          <a:latin typeface="Arial" panose="020B0604020202020204" pitchFamily="34" charset="0"/>
                        </a:rPr>
                        <a:t>Inclined to</a:t>
                      </a:r>
                    </a:p>
                  </a:txBody>
                  <a:tcPr marL="92630" marR="92630" marT="46316" marB="46316"/>
                </a:tc>
                <a:tc>
                  <a:txBody>
                    <a:bodyPr/>
                    <a:lstStyle/>
                    <a:p>
                      <a:r>
                        <a:rPr lang="en-US" sz="1100" b="0" i="0" dirty="0">
                          <a:latin typeface="Arial" panose="020B0604020202020204" pitchFamily="34" charset="0"/>
                        </a:rPr>
                        <a:t>fallacious, loquacious, audacious</a:t>
                      </a:r>
                    </a:p>
                  </a:txBody>
                  <a:tcPr marL="92630" marR="92630" marT="46316" marB="46316"/>
                </a:tc>
                <a:extLst>
                  <a:ext uri="{0D108BD9-81ED-4DB2-BD59-A6C34878D82A}">
                    <a16:rowId xmlns:a16="http://schemas.microsoft.com/office/drawing/2014/main" val="2109346684"/>
                  </a:ext>
                </a:extLst>
              </a:tr>
              <a:tr h="305681">
                <a:tc>
                  <a:txBody>
                    <a:bodyPr/>
                    <a:lstStyle/>
                    <a:p>
                      <a:r>
                        <a:rPr lang="en-US" sz="1100" b="0" i="0" dirty="0">
                          <a:latin typeface="Arial" panose="020B0604020202020204" pitchFamily="34" charset="0"/>
                        </a:rPr>
                        <a:t>-</a:t>
                      </a:r>
                      <a:r>
                        <a:rPr lang="en-US" sz="1100" dirty="0" err="1"/>
                        <a:t>ance</a:t>
                      </a:r>
                      <a:r>
                        <a:rPr lang="en-US" sz="1100" dirty="0"/>
                        <a:t>, </a:t>
                      </a:r>
                      <a:r>
                        <a:rPr lang="en-US" sz="1100" dirty="0" err="1"/>
                        <a:t>ence</a:t>
                      </a:r>
                      <a:endParaRPr lang="en-US" sz="1100" dirty="0"/>
                    </a:p>
                  </a:txBody>
                  <a:tcPr marL="92630" marR="92630" marT="46316" marB="46316"/>
                </a:tc>
                <a:tc>
                  <a:txBody>
                    <a:bodyPr/>
                    <a:lstStyle/>
                    <a:p>
                      <a:r>
                        <a:rPr lang="en-US" sz="1100" b="0" i="0" dirty="0">
                          <a:latin typeface="Arial" panose="020B0604020202020204" pitchFamily="34" charset="0"/>
                        </a:rPr>
                        <a:t>state of</a:t>
                      </a:r>
                    </a:p>
                  </a:txBody>
                  <a:tcPr marL="92630" marR="92630" marT="46316" marB="46316"/>
                </a:tc>
                <a:tc>
                  <a:txBody>
                    <a:bodyPr/>
                    <a:lstStyle/>
                    <a:p>
                      <a:r>
                        <a:rPr lang="en-US" sz="1100" b="0" i="0" dirty="0">
                          <a:latin typeface="Arial" panose="020B0604020202020204" pitchFamily="34" charset="0"/>
                        </a:rPr>
                        <a:t>annoyance, resistance, violence </a:t>
                      </a:r>
                    </a:p>
                  </a:txBody>
                  <a:tcPr marL="92630" marR="92630" marT="46316" marB="46316"/>
                </a:tc>
                <a:extLst>
                  <a:ext uri="{0D108BD9-81ED-4DB2-BD59-A6C34878D82A}">
                    <a16:rowId xmlns:a16="http://schemas.microsoft.com/office/drawing/2014/main" val="2348677590"/>
                  </a:ext>
                </a:extLst>
              </a:tr>
              <a:tr h="305681">
                <a:tc>
                  <a:txBody>
                    <a:bodyPr/>
                    <a:lstStyle/>
                    <a:p>
                      <a:r>
                        <a:rPr lang="en-US" sz="1100" b="0" i="0" dirty="0">
                          <a:latin typeface="Arial" panose="020B0604020202020204" pitchFamily="34" charset="0"/>
                        </a:rPr>
                        <a:t>-etic</a:t>
                      </a:r>
                    </a:p>
                  </a:txBody>
                  <a:tcPr marL="92630" marR="92630" marT="46316" marB="46316"/>
                </a:tc>
                <a:tc>
                  <a:txBody>
                    <a:bodyPr/>
                    <a:lstStyle/>
                    <a:p>
                      <a:r>
                        <a:rPr lang="en-US" sz="1100" b="0" i="0" dirty="0">
                          <a:latin typeface="Arial" panose="020B0604020202020204" pitchFamily="34" charset="0"/>
                        </a:rPr>
                        <a:t>relating to</a:t>
                      </a:r>
                    </a:p>
                  </a:txBody>
                  <a:tcPr marL="92630" marR="92630" marT="46316" marB="46316"/>
                </a:tc>
                <a:tc>
                  <a:txBody>
                    <a:bodyPr/>
                    <a:lstStyle/>
                    <a:p>
                      <a:r>
                        <a:rPr lang="en-US" sz="1100" b="0" i="0" dirty="0">
                          <a:latin typeface="Arial" panose="020B0604020202020204" pitchFamily="34" charset="0"/>
                        </a:rPr>
                        <a:t>sympathetic, alphabetic, athletic </a:t>
                      </a:r>
                    </a:p>
                  </a:txBody>
                  <a:tcPr marL="92630" marR="92630" marT="46316" marB="46316"/>
                </a:tc>
                <a:extLst>
                  <a:ext uri="{0D108BD9-81ED-4DB2-BD59-A6C34878D82A}">
                    <a16:rowId xmlns:a16="http://schemas.microsoft.com/office/drawing/2014/main" val="3234989349"/>
                  </a:ext>
                </a:extLst>
              </a:tr>
              <a:tr h="305681">
                <a:tc>
                  <a:txBody>
                    <a:bodyPr/>
                    <a:lstStyle/>
                    <a:p>
                      <a:r>
                        <a:rPr lang="en-US" sz="1100" b="0" i="0" dirty="0">
                          <a:latin typeface="Arial" panose="020B0604020202020204" pitchFamily="34" charset="0"/>
                        </a:rPr>
                        <a:t>-</a:t>
                      </a:r>
                      <a:r>
                        <a:rPr lang="en-US" sz="1100" dirty="0" err="1"/>
                        <a:t>ify</a:t>
                      </a:r>
                      <a:endParaRPr lang="en-US" sz="1100" dirty="0"/>
                    </a:p>
                  </a:txBody>
                  <a:tcPr marL="92630" marR="92630" marT="46316" marB="46316"/>
                </a:tc>
                <a:tc>
                  <a:txBody>
                    <a:bodyPr/>
                    <a:lstStyle/>
                    <a:p>
                      <a:r>
                        <a:rPr lang="en-US" sz="1100" b="0" i="0" dirty="0">
                          <a:latin typeface="Arial" panose="020B0604020202020204" pitchFamily="34" charset="0"/>
                        </a:rPr>
                        <a:t>to make</a:t>
                      </a:r>
                    </a:p>
                  </a:txBody>
                  <a:tcPr marL="92630" marR="92630" marT="46316" marB="46316"/>
                </a:tc>
                <a:tc>
                  <a:txBody>
                    <a:bodyPr/>
                    <a:lstStyle/>
                    <a:p>
                      <a:r>
                        <a:rPr lang="en-US" sz="1100" b="0" i="0" dirty="0">
                          <a:latin typeface="Arial" panose="020B0604020202020204" pitchFamily="34" charset="0"/>
                        </a:rPr>
                        <a:t>terrify, satisfy, falsify</a:t>
                      </a:r>
                    </a:p>
                  </a:txBody>
                  <a:tcPr marL="92630" marR="92630" marT="46316" marB="46316"/>
                </a:tc>
                <a:extLst>
                  <a:ext uri="{0D108BD9-81ED-4DB2-BD59-A6C34878D82A}">
                    <a16:rowId xmlns:a16="http://schemas.microsoft.com/office/drawing/2014/main" val="2993152646"/>
                  </a:ext>
                </a:extLst>
              </a:tr>
              <a:tr h="305681">
                <a:tc>
                  <a:txBody>
                    <a:bodyPr/>
                    <a:lstStyle/>
                    <a:p>
                      <a:r>
                        <a:rPr lang="en-US" sz="1100" b="0" i="0" dirty="0">
                          <a:latin typeface="Arial" panose="020B0604020202020204" pitchFamily="34" charset="0"/>
                        </a:rPr>
                        <a:t>-itis</a:t>
                      </a:r>
                    </a:p>
                  </a:txBody>
                  <a:tcPr marL="92630" marR="92630" marT="46316" marB="46316"/>
                </a:tc>
                <a:tc>
                  <a:txBody>
                    <a:bodyPr/>
                    <a:lstStyle/>
                    <a:p>
                      <a:r>
                        <a:rPr lang="en-US" sz="1100" b="0" i="0" dirty="0">
                          <a:latin typeface="Arial" panose="020B0604020202020204" pitchFamily="34" charset="0"/>
                        </a:rPr>
                        <a:t>inflammation</a:t>
                      </a:r>
                    </a:p>
                  </a:txBody>
                  <a:tcPr marL="92630" marR="92630" marT="46316" marB="46316"/>
                </a:tc>
                <a:tc>
                  <a:txBody>
                    <a:bodyPr/>
                    <a:lstStyle/>
                    <a:p>
                      <a:r>
                        <a:rPr lang="en-US" sz="1100" b="0" i="0" dirty="0">
                          <a:latin typeface="Arial" panose="020B0604020202020204" pitchFamily="34" charset="0"/>
                        </a:rPr>
                        <a:t>arthritis, bronchitis, appendicitis </a:t>
                      </a:r>
                    </a:p>
                  </a:txBody>
                  <a:tcPr marL="92630" marR="92630" marT="46316" marB="46316"/>
                </a:tc>
                <a:extLst>
                  <a:ext uri="{0D108BD9-81ED-4DB2-BD59-A6C34878D82A}">
                    <a16:rowId xmlns:a16="http://schemas.microsoft.com/office/drawing/2014/main" val="2644195240"/>
                  </a:ext>
                </a:extLst>
              </a:tr>
              <a:tr h="305681">
                <a:tc>
                  <a:txBody>
                    <a:bodyPr/>
                    <a:lstStyle/>
                    <a:p>
                      <a:r>
                        <a:rPr lang="en-US" sz="1100" b="0" i="0" dirty="0">
                          <a:latin typeface="Arial" panose="020B0604020202020204" pitchFamily="34" charset="0"/>
                        </a:rPr>
                        <a:t>-ling</a:t>
                      </a:r>
                    </a:p>
                  </a:txBody>
                  <a:tcPr marL="92630" marR="92630" marT="46316" marB="46316"/>
                </a:tc>
                <a:tc>
                  <a:txBody>
                    <a:bodyPr/>
                    <a:lstStyle/>
                    <a:p>
                      <a:r>
                        <a:rPr lang="en-US" sz="1100" b="0" i="0" dirty="0">
                          <a:latin typeface="Arial" panose="020B0604020202020204" pitchFamily="34" charset="0"/>
                        </a:rPr>
                        <a:t>small</a:t>
                      </a:r>
                    </a:p>
                  </a:txBody>
                  <a:tcPr marL="92630" marR="92630" marT="46316" marB="46316"/>
                </a:tc>
                <a:tc>
                  <a:txBody>
                    <a:bodyPr/>
                    <a:lstStyle/>
                    <a:p>
                      <a:r>
                        <a:rPr lang="en-US" sz="1100" b="0" i="0" dirty="0">
                          <a:latin typeface="Arial" panose="020B0604020202020204" pitchFamily="34" charset="0"/>
                        </a:rPr>
                        <a:t>duckling, yearling, halfling</a:t>
                      </a:r>
                    </a:p>
                  </a:txBody>
                  <a:tcPr marL="92630" marR="92630" marT="46316" marB="46316"/>
                </a:tc>
                <a:extLst>
                  <a:ext uri="{0D108BD9-81ED-4DB2-BD59-A6C34878D82A}">
                    <a16:rowId xmlns:a16="http://schemas.microsoft.com/office/drawing/2014/main" val="1167445491"/>
                  </a:ext>
                </a:extLst>
              </a:tr>
              <a:tr h="305681">
                <a:tc>
                  <a:txBody>
                    <a:bodyPr/>
                    <a:lstStyle/>
                    <a:p>
                      <a:r>
                        <a:rPr lang="en-US" sz="1100" b="0" i="0" dirty="0">
                          <a:latin typeface="Arial" panose="020B0604020202020204" pitchFamily="34" charset="0"/>
                        </a:rPr>
                        <a:t>-ology</a:t>
                      </a:r>
                    </a:p>
                  </a:txBody>
                  <a:tcPr marL="92630" marR="92630" marT="46316" marB="46316"/>
                </a:tc>
                <a:tc>
                  <a:txBody>
                    <a:bodyPr/>
                    <a:lstStyle/>
                    <a:p>
                      <a:r>
                        <a:rPr lang="en-US" sz="1100" b="0" i="0" dirty="0">
                          <a:latin typeface="Arial" panose="020B0604020202020204" pitchFamily="34" charset="0"/>
                        </a:rPr>
                        <a:t>the study of</a:t>
                      </a:r>
                    </a:p>
                  </a:txBody>
                  <a:tcPr marL="92630" marR="92630" marT="46316" marB="4631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dirty="0">
                          <a:latin typeface="Arial" panose="020B0604020202020204" pitchFamily="34" charset="0"/>
                        </a:rPr>
                        <a:t>bacteriology, dermatology, paleontology</a:t>
                      </a:r>
                    </a:p>
                  </a:txBody>
                  <a:tcPr marL="92630" marR="92630" marT="46316" marB="46316"/>
                </a:tc>
                <a:extLst>
                  <a:ext uri="{0D108BD9-81ED-4DB2-BD59-A6C34878D82A}">
                    <a16:rowId xmlns:a16="http://schemas.microsoft.com/office/drawing/2014/main" val="3334046638"/>
                  </a:ext>
                </a:extLst>
              </a:tr>
              <a:tr h="305681">
                <a:tc>
                  <a:txBody>
                    <a:bodyPr/>
                    <a:lstStyle/>
                    <a:p>
                      <a:r>
                        <a:rPr lang="en-US" sz="1100" b="0" i="0" dirty="0">
                          <a:latin typeface="Arial" panose="020B0604020202020204" pitchFamily="34" charset="0"/>
                        </a:rPr>
                        <a:t>-</a:t>
                      </a:r>
                      <a:r>
                        <a:rPr lang="en-US" sz="1100" dirty="0" err="1"/>
                        <a:t>oid</a:t>
                      </a:r>
                      <a:endParaRPr lang="en-US" sz="1100" dirty="0"/>
                    </a:p>
                  </a:txBody>
                  <a:tcPr marL="92630" marR="92630" marT="46316" marB="46316"/>
                </a:tc>
                <a:tc>
                  <a:txBody>
                    <a:bodyPr/>
                    <a:lstStyle/>
                    <a:p>
                      <a:r>
                        <a:rPr lang="en-US" sz="1100" b="0" i="0" dirty="0">
                          <a:latin typeface="Arial" panose="020B0604020202020204" pitchFamily="34" charset="0"/>
                        </a:rPr>
                        <a:t>resembling</a:t>
                      </a:r>
                    </a:p>
                  </a:txBody>
                  <a:tcPr marL="92630" marR="92630" marT="46316" marB="46316"/>
                </a:tc>
                <a:tc>
                  <a:txBody>
                    <a:bodyPr/>
                    <a:lstStyle/>
                    <a:p>
                      <a:r>
                        <a:rPr lang="en-US" sz="1100" b="0" i="0" dirty="0">
                          <a:latin typeface="Arial" panose="020B0604020202020204" pitchFamily="34" charset="0"/>
                        </a:rPr>
                        <a:t>humanoid, asteroid, planetoid</a:t>
                      </a:r>
                    </a:p>
                  </a:txBody>
                  <a:tcPr marL="92630" marR="92630" marT="46316" marB="46316"/>
                </a:tc>
                <a:extLst>
                  <a:ext uri="{0D108BD9-81ED-4DB2-BD59-A6C34878D82A}">
                    <a16:rowId xmlns:a16="http://schemas.microsoft.com/office/drawing/2014/main" val="4131366798"/>
                  </a:ext>
                </a:extLst>
              </a:tr>
              <a:tr h="305681">
                <a:tc>
                  <a:txBody>
                    <a:bodyPr/>
                    <a:lstStyle/>
                    <a:p>
                      <a:r>
                        <a:rPr lang="en-US" sz="1100" b="0" i="0" dirty="0">
                          <a:latin typeface="Arial" panose="020B0604020202020204" pitchFamily="34" charset="0"/>
                        </a:rPr>
                        <a:t>-ward</a:t>
                      </a:r>
                    </a:p>
                  </a:txBody>
                  <a:tcPr marL="92630" marR="92630" marT="46316" marB="46316"/>
                </a:tc>
                <a:tc>
                  <a:txBody>
                    <a:bodyPr/>
                    <a:lstStyle/>
                    <a:p>
                      <a:r>
                        <a:rPr lang="en-US" sz="1100" b="0" i="0" dirty="0">
                          <a:latin typeface="Arial" panose="020B0604020202020204" pitchFamily="34" charset="0"/>
                        </a:rPr>
                        <a:t>direction</a:t>
                      </a:r>
                    </a:p>
                  </a:txBody>
                  <a:tcPr marL="92630" marR="92630" marT="46316" marB="46316"/>
                </a:tc>
                <a:tc>
                  <a:txBody>
                    <a:bodyPr/>
                    <a:lstStyle/>
                    <a:p>
                      <a:r>
                        <a:rPr lang="en-US" sz="1100" b="0" i="0" dirty="0">
                          <a:latin typeface="Arial" panose="020B0604020202020204" pitchFamily="34" charset="0"/>
                        </a:rPr>
                        <a:t>skyward, onward, upward</a:t>
                      </a:r>
                    </a:p>
                  </a:txBody>
                  <a:tcPr marL="92630" marR="92630" marT="46316" marB="46316"/>
                </a:tc>
                <a:extLst>
                  <a:ext uri="{0D108BD9-81ED-4DB2-BD59-A6C34878D82A}">
                    <a16:rowId xmlns:a16="http://schemas.microsoft.com/office/drawing/2014/main" val="2440416216"/>
                  </a:ext>
                </a:extLst>
              </a:tr>
              <a:tr h="305681">
                <a:tc>
                  <a:txBody>
                    <a:bodyPr/>
                    <a:lstStyle/>
                    <a:p>
                      <a:r>
                        <a:rPr lang="en-US" sz="1100" b="0" i="0" dirty="0">
                          <a:latin typeface="Arial" panose="020B0604020202020204" pitchFamily="34" charset="0"/>
                        </a:rPr>
                        <a:t>-wise</a:t>
                      </a:r>
                    </a:p>
                  </a:txBody>
                  <a:tcPr marL="92630" marR="92630" marT="46316" marB="46316"/>
                </a:tc>
                <a:tc>
                  <a:txBody>
                    <a:bodyPr/>
                    <a:lstStyle/>
                    <a:p>
                      <a:r>
                        <a:rPr lang="en-US" sz="1100" b="0" i="0" dirty="0">
                          <a:latin typeface="Arial" panose="020B0604020202020204" pitchFamily="34" charset="0"/>
                        </a:rPr>
                        <a:t>In the direction of</a:t>
                      </a:r>
                    </a:p>
                  </a:txBody>
                  <a:tcPr marL="92630" marR="92630" marT="46316" marB="46316"/>
                </a:tc>
                <a:tc>
                  <a:txBody>
                    <a:bodyPr/>
                    <a:lstStyle/>
                    <a:p>
                      <a:r>
                        <a:rPr lang="en-US" sz="1100" b="0" i="0" dirty="0">
                          <a:latin typeface="Arial" panose="020B0604020202020204" pitchFamily="34" charset="0"/>
                        </a:rPr>
                        <a:t>lengthwise, clockwise, counterclockwise</a:t>
                      </a:r>
                    </a:p>
                  </a:txBody>
                  <a:tcPr marL="92630" marR="92630" marT="46316" marB="46316"/>
                </a:tc>
                <a:extLst>
                  <a:ext uri="{0D108BD9-81ED-4DB2-BD59-A6C34878D82A}">
                    <a16:rowId xmlns:a16="http://schemas.microsoft.com/office/drawing/2014/main" val="3530739384"/>
                  </a:ext>
                </a:extLst>
              </a:tr>
            </a:tbl>
          </a:graphicData>
        </a:graphic>
      </p:graphicFrame>
    </p:spTree>
    <p:extLst>
      <p:ext uri="{BB962C8B-B14F-4D97-AF65-F5344CB8AC3E}">
        <p14:creationId xmlns:p14="http://schemas.microsoft.com/office/powerpoint/2010/main" val="1561546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noFill/>
        </p:spPr>
        <p:txBody>
          <a:bodyPr>
            <a:noAutofit/>
          </a:bodyPr>
          <a:lstStyle/>
          <a:p>
            <a:r>
              <a:rPr lang="en-US" b="1" dirty="0">
                <a:latin typeface="Arial" panose="020B0604020202020204" pitchFamily="34" charset="0"/>
                <a:cs typeface="Arial" panose="020B0604020202020204" pitchFamily="34" charset="0"/>
              </a:rPr>
              <a:t>Recommendation 3, Part A</a:t>
            </a:r>
            <a:r>
              <a:rPr lang="en-US" dirty="0">
                <a:latin typeface="Arial" panose="020B0604020202020204" pitchFamily="34" charset="0"/>
                <a:cs typeface="Arial" panose="020B0604020202020204" pitchFamily="34" charset="0"/>
              </a:rPr>
              <a:t>: Build students’ world and word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knowledge so they can make sense of the text.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215030"/>
            <a:ext cx="7769158" cy="3262312"/>
          </a:xfrm>
        </p:spPr>
        <p:txBody>
          <a:bodyPr/>
          <a:lstStyle/>
          <a:p>
            <a:pPr marL="0" indent="0">
              <a:lnSpc>
                <a:spcPct val="100000"/>
              </a:lnSpc>
              <a:buNone/>
            </a:pPr>
            <a:r>
              <a:rPr lang="en-US" b="1" dirty="0">
                <a:cs typeface="Arial" panose="020B0604020202020204" pitchFamily="34" charset="0"/>
              </a:rPr>
              <a:t>How-To-Step </a:t>
            </a:r>
            <a:r>
              <a:rPr lang="en-US" dirty="0">
                <a:cs typeface="Arial" panose="020B0604020202020204" pitchFamily="34" charset="0"/>
              </a:rPr>
              <a:t>5. Teach the meaning of Latin and Greek roots. </a:t>
            </a:r>
          </a:p>
          <a:p>
            <a:pPr marL="0" indent="0">
              <a:lnSpc>
                <a:spcPct val="100000"/>
              </a:lnSpc>
              <a:buNone/>
            </a:pPr>
            <a:endParaRPr lang="en-US" dirty="0">
              <a:cs typeface="Arial" panose="020B0604020202020204" pitchFamily="34" charset="0"/>
            </a:endParaRPr>
          </a:p>
          <a:p>
            <a:pPr marL="0" indent="0">
              <a:lnSpc>
                <a:spcPct val="100000"/>
              </a:lnSpc>
              <a:buNone/>
            </a:pPr>
            <a:br>
              <a:rPr lang="en-US" dirty="0">
                <a:cs typeface="Arial" panose="020B0604020202020204" pitchFamily="34" charset="0"/>
              </a:rPr>
            </a:br>
            <a:endParaRPr lang="en-US" dirty="0">
              <a:cs typeface="Arial" panose="020B0604020202020204" pitchFamily="34" charset="0"/>
            </a:endParaRPr>
          </a:p>
        </p:txBody>
      </p:sp>
    </p:spTree>
    <p:extLst>
      <p:ext uri="{BB962C8B-B14F-4D97-AF65-F5344CB8AC3E}">
        <p14:creationId xmlns:p14="http://schemas.microsoft.com/office/powerpoint/2010/main" val="3254205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0700" y="259262"/>
            <a:ext cx="7001400" cy="327300"/>
          </a:xfrm>
          <a:noFill/>
        </p:spPr>
        <p:txBody>
          <a:bodyPr>
            <a:normAutofit/>
          </a:bodyPr>
          <a:lstStyle/>
          <a:p>
            <a:pPr defTabSz="684461">
              <a:defRPr/>
            </a:pPr>
            <a:r>
              <a:rPr lang="en-US" dirty="0">
                <a:latin typeface="Arial" panose="020B0604020202020204" pitchFamily="34" charset="0"/>
              </a:rPr>
              <a:t>Common Latin and Greek Roots</a:t>
            </a:r>
            <a:endParaRPr lang="en-US" dirty="0">
              <a:latin typeface="Arial" panose="020B0604020202020204" pitchFamily="34" charset="0"/>
              <a:cs typeface="+mj-cs"/>
            </a:endParaRPr>
          </a:p>
        </p:txBody>
      </p:sp>
      <p:graphicFrame>
        <p:nvGraphicFramePr>
          <p:cNvPr id="49155" name="Group 3"/>
          <p:cNvGraphicFramePr>
            <a:graphicFrameLocks noGrp="1"/>
          </p:cNvGraphicFramePr>
          <p:nvPr>
            <p:ph type="tbl" idx="4294967295"/>
            <p:extLst>
              <p:ext uri="{D42A27DB-BD31-4B8C-83A1-F6EECF244321}">
                <p14:modId xmlns:p14="http://schemas.microsoft.com/office/powerpoint/2010/main" val="2509270465"/>
              </p:ext>
            </p:extLst>
          </p:nvPr>
        </p:nvGraphicFramePr>
        <p:xfrm>
          <a:off x="1210628" y="1078481"/>
          <a:ext cx="6722743" cy="3527111"/>
        </p:xfrm>
        <a:graphic>
          <a:graphicData uri="http://schemas.openxmlformats.org/drawingml/2006/table">
            <a:tbl>
              <a:tblPr>
                <a:tableStyleId>{21E4AEA4-8DFA-4A89-87EB-49C32662AFE0}</a:tableStyleId>
              </a:tblPr>
              <a:tblGrid>
                <a:gridCol w="790762">
                  <a:extLst>
                    <a:ext uri="{9D8B030D-6E8A-4147-A177-3AD203B41FA5}">
                      <a16:colId xmlns:a16="http://schemas.microsoft.com/office/drawing/2014/main" val="20000"/>
                    </a:ext>
                  </a:extLst>
                </a:gridCol>
                <a:gridCol w="851590">
                  <a:extLst>
                    <a:ext uri="{9D8B030D-6E8A-4147-A177-3AD203B41FA5}">
                      <a16:colId xmlns:a16="http://schemas.microsoft.com/office/drawing/2014/main" val="20001"/>
                    </a:ext>
                  </a:extLst>
                </a:gridCol>
                <a:gridCol w="608278">
                  <a:extLst>
                    <a:ext uri="{9D8B030D-6E8A-4147-A177-3AD203B41FA5}">
                      <a16:colId xmlns:a16="http://schemas.microsoft.com/office/drawing/2014/main" val="20002"/>
                    </a:ext>
                  </a:extLst>
                </a:gridCol>
                <a:gridCol w="4472113">
                  <a:extLst>
                    <a:ext uri="{9D8B030D-6E8A-4147-A177-3AD203B41FA5}">
                      <a16:colId xmlns:a16="http://schemas.microsoft.com/office/drawing/2014/main" val="20003"/>
                    </a:ext>
                  </a:extLst>
                </a:gridCol>
              </a:tblGrid>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aqua</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water</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aquarium, aqueduct, aquaculture, aquamarine, aquaplane, aquatic</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0"/>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aud</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hearing</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audio, audition, audiovisual, auditorium, audiotape, inaudible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1"/>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auto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self</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autograph, autobiography, automobile, autocrat, autonomy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2"/>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astro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star</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astronomy, astrophysics, astrology, astronaut, astronomer, asterisk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3"/>
                  </a:ext>
                </a:extLst>
              </a:tr>
              <a:tr h="2583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biblio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book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Bible, bibliography, bibliophobia, bibliophile, biblioklept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4"/>
                  </a:ext>
                </a:extLst>
              </a:tr>
              <a:tr h="3886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bio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life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biography, </a:t>
                      </a:r>
                      <a:r>
                        <a:rPr kumimoji="0" lang="en-US" sz="1100" b="0" i="0" u="none" strike="noStrike" cap="none" normalizeH="0" baseline="0" dirty="0" err="1">
                          <a:ln>
                            <a:noFill/>
                          </a:ln>
                          <a:solidFill>
                            <a:schemeClr val="tx1"/>
                          </a:solidFill>
                          <a:effectLst/>
                          <a:latin typeface="Arial" panose="020B0604020202020204" pitchFamily="34" charset="0"/>
                        </a:rPr>
                        <a:t>biology,autobiography</a:t>
                      </a:r>
                      <a:r>
                        <a:rPr kumimoji="0" lang="en-US" sz="1100" b="0" i="0" u="none" strike="noStrike" cap="none" normalizeH="0" baseline="0" dirty="0">
                          <a:ln>
                            <a:noFill/>
                          </a:ln>
                          <a:solidFill>
                            <a:schemeClr val="tx1"/>
                          </a:solidFill>
                          <a:effectLst/>
                          <a:latin typeface="Arial" panose="020B0604020202020204" pitchFamily="34" charset="0"/>
                        </a:rPr>
                        <a:t>, bionic, biotic, antibiotic, biome, </a:t>
                      </a:r>
                      <a:r>
                        <a:rPr kumimoji="0" lang="en-US" sz="1100" b="0" i="0" u="none" strike="noStrike" cap="none" normalizeH="0" baseline="0" dirty="0" err="1">
                          <a:ln>
                            <a:noFill/>
                          </a:ln>
                          <a:solidFill>
                            <a:schemeClr val="tx1"/>
                          </a:solidFill>
                          <a:effectLst/>
                          <a:latin typeface="Arial" panose="020B0604020202020204" pitchFamily="34" charset="0"/>
                        </a:rPr>
                        <a:t>bioshere</a:t>
                      </a:r>
                      <a:r>
                        <a:rPr kumimoji="0" lang="en-US" sz="1100" b="0" i="0" u="none" strike="noStrike" cap="none" normalizeH="0" baseline="0" dirty="0">
                          <a:ln>
                            <a:noFill/>
                          </a:ln>
                          <a:solidFill>
                            <a:schemeClr val="tx1"/>
                          </a:solidFill>
                          <a:effectLst/>
                          <a:latin typeface="Arial" panose="020B0604020202020204" pitchFamily="34" charset="0"/>
                        </a:rPr>
                        <a:t>, biometrics</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5"/>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chrono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time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synchronize, </a:t>
                      </a:r>
                      <a:r>
                        <a:rPr kumimoji="0" lang="en-US" sz="1100" b="0" i="0" u="none" strike="noStrike" cap="none" normalizeH="0" baseline="0" dirty="0" err="1">
                          <a:ln>
                            <a:noFill/>
                          </a:ln>
                          <a:solidFill>
                            <a:schemeClr val="tx1"/>
                          </a:solidFill>
                          <a:effectLst/>
                          <a:latin typeface="Arial" panose="020B0604020202020204" pitchFamily="34" charset="0"/>
                        </a:rPr>
                        <a:t>chronology,chronic</a:t>
                      </a:r>
                      <a:r>
                        <a:rPr kumimoji="0" lang="en-US" sz="1100" b="0" i="0" u="none" strike="noStrike" cap="none" normalizeH="0" baseline="0" dirty="0">
                          <a:ln>
                            <a:noFill/>
                          </a:ln>
                          <a:solidFill>
                            <a:schemeClr val="tx1"/>
                          </a:solidFill>
                          <a:effectLst/>
                          <a:latin typeface="Arial" panose="020B0604020202020204" pitchFamily="34" charset="0"/>
                        </a:rPr>
                        <a:t>, chronicle, anachronism</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6"/>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corp</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body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corpse, corporation, </a:t>
                      </a:r>
                      <a:r>
                        <a:rPr kumimoji="0" lang="en-US" sz="1100" b="0" i="0" u="none" strike="noStrike" cap="none" normalizeH="0" baseline="0" dirty="0" err="1">
                          <a:ln>
                            <a:noFill/>
                          </a:ln>
                          <a:solidFill>
                            <a:schemeClr val="tx1"/>
                          </a:solidFill>
                          <a:effectLst/>
                          <a:latin typeface="Arial" panose="020B0604020202020204" pitchFamily="34" charset="0"/>
                        </a:rPr>
                        <a:t>corps,incorporate</a:t>
                      </a:r>
                      <a:r>
                        <a:rPr kumimoji="0" lang="en-US" sz="1100" b="0" i="0" u="none" strike="noStrike" cap="none" normalizeH="0" baseline="0" dirty="0">
                          <a:ln>
                            <a:noFill/>
                          </a:ln>
                          <a:solidFill>
                            <a:schemeClr val="tx1"/>
                          </a:solidFill>
                          <a:effectLst/>
                          <a:latin typeface="Arial" panose="020B0604020202020204" pitchFamily="34" charset="0"/>
                        </a:rPr>
                        <a:t>, corporeal, corpulence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7"/>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demo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the people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democracy, </a:t>
                      </a:r>
                      <a:r>
                        <a:rPr kumimoji="0" lang="en-US" sz="1100" b="0" i="0" u="none" strike="noStrike" cap="none" normalizeH="0" baseline="0" dirty="0" err="1">
                          <a:ln>
                            <a:noFill/>
                          </a:ln>
                          <a:solidFill>
                            <a:schemeClr val="tx1"/>
                          </a:solidFill>
                          <a:effectLst/>
                          <a:latin typeface="Arial" panose="020B0604020202020204" pitchFamily="34" charset="0"/>
                        </a:rPr>
                        <a:t>demography,epidemic</a:t>
                      </a:r>
                      <a:r>
                        <a:rPr kumimoji="0" lang="en-US" sz="1100" b="0" i="0" u="none" strike="noStrike" cap="none" normalizeH="0" baseline="0" dirty="0">
                          <a:ln>
                            <a:noFill/>
                          </a:ln>
                          <a:solidFill>
                            <a:schemeClr val="tx1"/>
                          </a:solidFill>
                          <a:effectLst/>
                          <a:latin typeface="Arial" panose="020B0604020202020204" pitchFamily="34" charset="0"/>
                        </a:rPr>
                        <a:t>, demotic, endemic, pandemic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8"/>
                  </a:ext>
                </a:extLst>
              </a:tr>
              <a:tr h="3886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dic</a:t>
                      </a:r>
                      <a:r>
                        <a:rPr kumimoji="0" lang="en-US" sz="1100" b="0" i="0" u="none" strike="noStrike" cap="none" normalizeH="0" baseline="0" dirty="0">
                          <a:ln>
                            <a:noFill/>
                          </a:ln>
                          <a:solidFill>
                            <a:schemeClr val="tx1"/>
                          </a:solidFill>
                          <a:effectLst/>
                          <a:latin typeface="Arial" panose="020B0604020202020204" pitchFamily="34" charset="0"/>
                        </a:rPr>
                        <a:t>, </a:t>
                      </a:r>
                      <a:r>
                        <a:rPr kumimoji="0" lang="en-US" sz="1100" b="0" i="0" u="none" strike="noStrike" cap="none" normalizeH="0" baseline="0" dirty="0" err="1">
                          <a:ln>
                            <a:noFill/>
                          </a:ln>
                          <a:solidFill>
                            <a:schemeClr val="tx1"/>
                          </a:solidFill>
                          <a:effectLst/>
                          <a:latin typeface="Arial" panose="020B0604020202020204" pitchFamily="34" charset="0"/>
                        </a:rPr>
                        <a:t>dict</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speak, tell</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dictate, dictation, diction, dictator, verdict, predict, contradict, benediction, jurisdiction, predict, indict, edict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09"/>
                  </a:ext>
                </a:extLst>
              </a:tr>
              <a:tr h="2571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dorm</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sleep</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dormant, dormitory, dormer, dormouse, dormition, dormitive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10"/>
                  </a:ext>
                </a:extLst>
              </a:tr>
              <a:tr h="38861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geo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earth</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geology, geologist, geometry, geography, geographer, geopolitical, geothermal, geocentric</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87" marB="34287" horzOverflow="overflow"/>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20207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0700" y="274760"/>
            <a:ext cx="7001400" cy="327300"/>
          </a:xfrm>
          <a:noFill/>
        </p:spPr>
        <p:txBody>
          <a:bodyPr>
            <a:normAutofit/>
          </a:bodyPr>
          <a:lstStyle/>
          <a:p>
            <a:pPr defTabSz="684461">
              <a:defRPr/>
            </a:pPr>
            <a:r>
              <a:rPr lang="en-US" b="1" dirty="0"/>
              <a:t>Common Latin and Greek Roots</a:t>
            </a:r>
            <a:endParaRPr lang="en-US" dirty="0">
              <a:cs typeface="+mj-cs"/>
            </a:endParaRPr>
          </a:p>
        </p:txBody>
      </p:sp>
      <p:graphicFrame>
        <p:nvGraphicFramePr>
          <p:cNvPr id="51203" name="Group 3"/>
          <p:cNvGraphicFramePr>
            <a:graphicFrameLocks noGrp="1"/>
          </p:cNvGraphicFramePr>
          <p:nvPr>
            <p:ph type="tbl" idx="4294967295"/>
            <p:extLst>
              <p:ext uri="{D42A27DB-BD31-4B8C-83A1-F6EECF244321}">
                <p14:modId xmlns:p14="http://schemas.microsoft.com/office/powerpoint/2010/main" val="324865580"/>
              </p:ext>
            </p:extLst>
          </p:nvPr>
        </p:nvGraphicFramePr>
        <p:xfrm>
          <a:off x="726167" y="864999"/>
          <a:ext cx="7691666" cy="3869531"/>
        </p:xfrm>
        <a:graphic>
          <a:graphicData uri="http://schemas.openxmlformats.org/drawingml/2006/table">
            <a:tbl>
              <a:tblPr>
                <a:tableStyleId>{21E4AEA4-8DFA-4A89-87EB-49C32662AFE0}</a:tableStyleId>
              </a:tblPr>
              <a:tblGrid>
                <a:gridCol w="1163560">
                  <a:extLst>
                    <a:ext uri="{9D8B030D-6E8A-4147-A177-3AD203B41FA5}">
                      <a16:colId xmlns:a16="http://schemas.microsoft.com/office/drawing/2014/main" val="20000"/>
                    </a:ext>
                  </a:extLst>
                </a:gridCol>
                <a:gridCol w="1299636">
                  <a:extLst>
                    <a:ext uri="{9D8B030D-6E8A-4147-A177-3AD203B41FA5}">
                      <a16:colId xmlns:a16="http://schemas.microsoft.com/office/drawing/2014/main" val="20001"/>
                    </a:ext>
                  </a:extLst>
                </a:gridCol>
                <a:gridCol w="615617">
                  <a:extLst>
                    <a:ext uri="{9D8B030D-6E8A-4147-A177-3AD203B41FA5}">
                      <a16:colId xmlns:a16="http://schemas.microsoft.com/office/drawing/2014/main" val="20002"/>
                    </a:ext>
                  </a:extLst>
                </a:gridCol>
                <a:gridCol w="4612853">
                  <a:extLst>
                    <a:ext uri="{9D8B030D-6E8A-4147-A177-3AD203B41FA5}">
                      <a16:colId xmlns:a16="http://schemas.microsoft.com/office/drawing/2014/main" val="20003"/>
                    </a:ext>
                  </a:extLst>
                </a:gridCol>
              </a:tblGrid>
              <a:tr h="2500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graph</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to write, to draw</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autograph, biography, photograph, telegraph, lithograph</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0"/>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hydro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water</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hydroplane, dehydrate, hydroelectric, hydrogen, hydrophone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1"/>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ject</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throw</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reject, deject, project, inject, injection, projection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2"/>
                  </a:ext>
                </a:extLst>
              </a:tr>
              <a:tr h="3886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logos, logy</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study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geology, astrology, biology, numerology, zoology, technology, psychology, anthropology, mythology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3"/>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luna</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moon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lunar, lunacy, lunatic, interlunar</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4"/>
                  </a:ext>
                </a:extLst>
              </a:tr>
              <a:tr h="3886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meter</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measure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meter, thermometer, diameter, geometry, optometry, barometer, centimeter, symmetry, voltammeter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5"/>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mega</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great, large, big</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megaphone,megalith</a:t>
                      </a:r>
                      <a:r>
                        <a:rPr kumimoji="0" lang="en-US" sz="1100" b="0" i="0" u="none" strike="noStrike" cap="none" normalizeH="0" baseline="0" dirty="0">
                          <a:ln>
                            <a:noFill/>
                          </a:ln>
                          <a:solidFill>
                            <a:schemeClr val="tx1"/>
                          </a:solidFill>
                          <a:effectLst/>
                          <a:latin typeface="Arial" panose="020B0604020202020204" pitchFamily="34" charset="0"/>
                        </a:rPr>
                        <a:t>, megalomania, megatons, megalopolis</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6"/>
                  </a:ext>
                </a:extLst>
              </a:tr>
              <a:tr h="3886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min</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small, little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minimal, minimize, minimum, mini, miniature, minuscule, minute, minority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7"/>
                  </a:ext>
                </a:extLst>
              </a:tr>
              <a:tr h="3886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mit</a:t>
                      </a:r>
                      <a:r>
                        <a:rPr kumimoji="0" lang="en-US" sz="1100" b="0" i="0" u="none" strike="noStrike" cap="none" normalizeH="0" baseline="0" dirty="0">
                          <a:ln>
                            <a:noFill/>
                          </a:ln>
                          <a:solidFill>
                            <a:schemeClr val="tx1"/>
                          </a:solidFill>
                          <a:effectLst/>
                          <a:latin typeface="Arial" panose="020B0604020202020204" pitchFamily="34" charset="0"/>
                        </a:rPr>
                        <a:t>, mis</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send</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mission, transmit, transmission, remit, </a:t>
                      </a:r>
                      <a:r>
                        <a:rPr kumimoji="0" lang="en-US" sz="1100" b="0" u="none" strike="noStrike" cap="none" normalizeH="0" baseline="0" dirty="0" err="1">
                          <a:ln>
                            <a:noFill/>
                          </a:ln>
                          <a:solidFill>
                            <a:schemeClr val="tx1"/>
                          </a:solidFill>
                          <a:effectLst/>
                        </a:rPr>
                        <a:t>missile,submission</a:t>
                      </a:r>
                      <a:r>
                        <a:rPr kumimoji="0" lang="en-US" sz="1100" b="0" u="none" strike="noStrike" cap="none" normalizeH="0" baseline="0" dirty="0">
                          <a:ln>
                            <a:noFill/>
                          </a:ln>
                          <a:solidFill>
                            <a:schemeClr val="tx1"/>
                          </a:solidFill>
                          <a:effectLst/>
                        </a:rPr>
                        <a:t>, permit, emit, emissary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8"/>
                  </a:ext>
                </a:extLst>
              </a:tr>
              <a:tr h="3886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path</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feeling, suffering</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pathetic, pathology, apathy, antipathy, sympathy, telepathy, empathy, sociopath</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09"/>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ped</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foot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pedestrian, pedal, peddle, peddler, pedicure, pedometer</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10"/>
                  </a:ext>
                </a:extLst>
              </a:tr>
              <a:tr h="2667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philia</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love, friendship</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philosopher, Philadelphia, philanthropist, philharmonic, Philip</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0" marB="34290" horzOverflow="overflow"/>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721483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67453" y="251515"/>
            <a:ext cx="7001400" cy="327300"/>
          </a:xfrm>
          <a:noFill/>
        </p:spPr>
        <p:txBody>
          <a:bodyPr>
            <a:normAutofit/>
          </a:bodyPr>
          <a:lstStyle/>
          <a:p>
            <a:pPr defTabSz="684461">
              <a:defRPr/>
            </a:pPr>
            <a:r>
              <a:rPr lang="en-US" b="1" dirty="0"/>
              <a:t>Common Latin and Greek Roots</a:t>
            </a:r>
            <a:endParaRPr lang="en-US" dirty="0">
              <a:cs typeface="+mj-cs"/>
            </a:endParaRPr>
          </a:p>
        </p:txBody>
      </p:sp>
      <p:graphicFrame>
        <p:nvGraphicFramePr>
          <p:cNvPr id="53251" name="Group 3"/>
          <p:cNvGraphicFramePr>
            <a:graphicFrameLocks noGrp="1"/>
          </p:cNvGraphicFramePr>
          <p:nvPr>
            <p:ph type="tbl" idx="4294967295"/>
            <p:extLst>
              <p:ext uri="{D42A27DB-BD31-4B8C-83A1-F6EECF244321}">
                <p14:modId xmlns:p14="http://schemas.microsoft.com/office/powerpoint/2010/main" val="3383881362"/>
              </p:ext>
            </p:extLst>
          </p:nvPr>
        </p:nvGraphicFramePr>
        <p:xfrm>
          <a:off x="828217" y="1380963"/>
          <a:ext cx="7487565" cy="2805295"/>
        </p:xfrm>
        <a:graphic>
          <a:graphicData uri="http://schemas.openxmlformats.org/drawingml/2006/table">
            <a:tbl>
              <a:tblPr>
                <a:tableStyleId>{21E4AEA4-8DFA-4A89-87EB-49C32662AFE0}</a:tableStyleId>
              </a:tblPr>
              <a:tblGrid>
                <a:gridCol w="680718">
                  <a:extLst>
                    <a:ext uri="{9D8B030D-6E8A-4147-A177-3AD203B41FA5}">
                      <a16:colId xmlns:a16="http://schemas.microsoft.com/office/drawing/2014/main" val="20000"/>
                    </a:ext>
                  </a:extLst>
                </a:gridCol>
                <a:gridCol w="649713">
                  <a:extLst>
                    <a:ext uri="{9D8B030D-6E8A-4147-A177-3AD203B41FA5}">
                      <a16:colId xmlns:a16="http://schemas.microsoft.com/office/drawing/2014/main" val="20001"/>
                    </a:ext>
                  </a:extLst>
                </a:gridCol>
                <a:gridCol w="699040">
                  <a:extLst>
                    <a:ext uri="{9D8B030D-6E8A-4147-A177-3AD203B41FA5}">
                      <a16:colId xmlns:a16="http://schemas.microsoft.com/office/drawing/2014/main" val="20002"/>
                    </a:ext>
                  </a:extLst>
                </a:gridCol>
                <a:gridCol w="5458094">
                  <a:extLst>
                    <a:ext uri="{9D8B030D-6E8A-4147-A177-3AD203B41FA5}">
                      <a16:colId xmlns:a16="http://schemas.microsoft.com/office/drawing/2014/main" val="20003"/>
                    </a:ext>
                  </a:extLst>
                </a:gridCol>
              </a:tblGrid>
              <a:tr h="42770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phono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sound</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phonograph, microphone, symphony, telephone, phonogram,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u="none" strike="noStrike" cap="none" normalizeH="0" baseline="0" dirty="0">
                          <a:ln>
                            <a:noFill/>
                          </a:ln>
                          <a:solidFill>
                            <a:schemeClr val="tx1"/>
                          </a:solidFill>
                          <a:effectLst/>
                        </a:rPr>
                        <a:t>megaphone, phony, euphony, xylophone, phony,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0"/>
                  </a:ext>
                </a:extLst>
              </a:tr>
              <a:tr h="2286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photo</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light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photograph, photosynthesis, telephoto, photometer, </a:t>
                      </a:r>
                      <a:r>
                        <a:rPr kumimoji="0" lang="en-US" sz="1100" b="0" i="0" u="none" strike="noStrike" cap="none" normalizeH="0" baseline="0" dirty="0" err="1">
                          <a:ln>
                            <a:noFill/>
                          </a:ln>
                          <a:solidFill>
                            <a:schemeClr val="tx1"/>
                          </a:solidFill>
                          <a:effectLst/>
                          <a:latin typeface="Arial" panose="020B0604020202020204" pitchFamily="34" charset="0"/>
                        </a:rPr>
                        <a:t>photophilia</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1"/>
                  </a:ext>
                </a:extLst>
              </a:tr>
              <a:tr h="2286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port</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carry</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port, transport, transportation, portable, portage, report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2"/>
                  </a:ext>
                </a:extLst>
              </a:tr>
              <a:tr h="2286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a:ln>
                            <a:noFill/>
                          </a:ln>
                          <a:solidFill>
                            <a:schemeClr val="tx1"/>
                          </a:solidFill>
                          <a:effectLst/>
                          <a:latin typeface="Arial" panose="020B0604020202020204" pitchFamily="34" charset="0"/>
                        </a:rPr>
                        <a:t>spect</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see</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respect, inspection, inspector, spectator, </a:t>
                      </a:r>
                      <a:r>
                        <a:rPr kumimoji="0" lang="en-US" sz="1100" b="0" i="0" u="none" strike="noStrike" cap="none" normalizeH="0" baseline="0" dirty="0" err="1">
                          <a:ln>
                            <a:noFill/>
                          </a:ln>
                          <a:solidFill>
                            <a:schemeClr val="tx1"/>
                          </a:solidFill>
                          <a:effectLst/>
                          <a:latin typeface="Arial" panose="020B0604020202020204" pitchFamily="34" charset="0"/>
                        </a:rPr>
                        <a:t>spectacles,prospect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3"/>
                  </a:ext>
                </a:extLst>
              </a:tr>
              <a:tr h="2286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scope</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look at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microscope, telescope, periscope, kaleidoscope, episcopal</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4"/>
                  </a:ext>
                </a:extLst>
              </a:tr>
              <a:tr h="2286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sol</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sun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solar, solar system, solstice, solarium, parasol</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5"/>
                  </a:ext>
                </a:extLst>
              </a:tr>
              <a:tr h="388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struct</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build, form</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instruct, instruction, construction, reconstruction, destruct, destruction, infrastructure, construe, instrument, instrumental</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6"/>
                  </a:ext>
                </a:extLst>
              </a:tr>
              <a:tr h="388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tele</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distant</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Greek</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telephone, </a:t>
                      </a:r>
                      <a:r>
                        <a:rPr kumimoji="0" lang="en-US" sz="1100" b="0" i="0" u="none" strike="noStrike" cap="none" normalizeH="0" baseline="0" dirty="0" err="1">
                          <a:ln>
                            <a:noFill/>
                          </a:ln>
                          <a:solidFill>
                            <a:schemeClr val="tx1"/>
                          </a:solidFill>
                          <a:effectLst/>
                          <a:latin typeface="Arial" panose="020B0604020202020204" pitchFamily="34" charset="0"/>
                        </a:rPr>
                        <a:t>television,telegraph</a:t>
                      </a:r>
                      <a:r>
                        <a:rPr kumimoji="0" lang="en-US" sz="1100" b="0" i="0" u="none" strike="noStrike" cap="none" normalizeH="0" baseline="0" dirty="0">
                          <a:ln>
                            <a:noFill/>
                          </a:ln>
                          <a:solidFill>
                            <a:schemeClr val="tx1"/>
                          </a:solidFill>
                          <a:effectLst/>
                          <a:latin typeface="Arial" panose="020B0604020202020204" pitchFamily="34" charset="0"/>
                        </a:rPr>
                        <a:t>, telephoto, telescope, telepathy, telethon, telegenic </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7"/>
                  </a:ext>
                </a:extLst>
              </a:tr>
              <a:tr h="388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terra</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land</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Latin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anose="020B0604020202020204" pitchFamily="34" charset="0"/>
                        </a:rPr>
                        <a:t>territory, terrestrial, terrace, terrarium, extraterrestrial, Mediterranean Sea, terra cotta, subterranean</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8580" marR="68580" marT="34296" marB="34296" horzOverflow="overflow"/>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22050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700" y="158525"/>
            <a:ext cx="8117869" cy="523400"/>
          </a:xfrm>
          <a:noFill/>
        </p:spPr>
        <p:txBody>
          <a:bodyPr>
            <a:normAutofit/>
          </a:bodyPr>
          <a:lstStyle/>
          <a:p>
            <a:r>
              <a:rPr lang="en-US" b="1" dirty="0"/>
              <a:t>Recommendation 3, Part B</a:t>
            </a:r>
            <a:r>
              <a:rPr lang="en-US" dirty="0"/>
              <a:t>: Consistently provide students with opportunities to ask and answer questions to better understand the text they read.</a:t>
            </a: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44548"/>
            <a:ext cx="7404947" cy="3262312"/>
          </a:xfrm>
        </p:spPr>
        <p:txBody>
          <a:bodyPr>
            <a:normAutofit/>
          </a:bodyPr>
          <a:lstStyle/>
          <a:p>
            <a:pPr marL="0" indent="0">
              <a:lnSpc>
                <a:spcPct val="100000"/>
              </a:lnSpc>
              <a:spcBef>
                <a:spcPts val="1350"/>
              </a:spcBef>
              <a:buNone/>
            </a:pPr>
            <a:r>
              <a:rPr lang="en-US" b="1" dirty="0"/>
              <a:t>How-To-Step </a:t>
            </a:r>
            <a:r>
              <a:rPr lang="en-US" dirty="0"/>
              <a:t>1. Explicitly teach students how to find and justify answers to </a:t>
            </a:r>
            <a:r>
              <a:rPr lang="en-US" dirty="0">
                <a:highlight>
                  <a:srgbClr val="FFFF00"/>
                </a:highlight>
              </a:rPr>
              <a:t>different types of questions.</a:t>
            </a:r>
          </a:p>
          <a:p>
            <a:pPr marL="0" indent="0">
              <a:lnSpc>
                <a:spcPct val="100000"/>
              </a:lnSpc>
              <a:spcBef>
                <a:spcPts val="1950"/>
              </a:spcBef>
              <a:buNone/>
            </a:pPr>
            <a:r>
              <a:rPr lang="en-US" b="1" dirty="0"/>
              <a:t>How-To-Step </a:t>
            </a:r>
            <a:r>
              <a:rPr lang="en-US" dirty="0"/>
              <a:t>2. Provide ample opportunities for students to </a:t>
            </a:r>
            <a:r>
              <a:rPr lang="en-US" dirty="0">
                <a:highlight>
                  <a:srgbClr val="FFFF00"/>
                </a:highlight>
              </a:rPr>
              <a:t>collaboratively</a:t>
            </a:r>
            <a:r>
              <a:rPr lang="en-US" dirty="0"/>
              <a:t> answer questions.</a:t>
            </a:r>
          </a:p>
          <a:p>
            <a:pPr marL="0" indent="0">
              <a:lnSpc>
                <a:spcPct val="100000"/>
              </a:lnSpc>
              <a:spcBef>
                <a:spcPts val="1950"/>
              </a:spcBef>
              <a:buNone/>
            </a:pPr>
            <a:r>
              <a:rPr lang="en-US" b="1" dirty="0"/>
              <a:t>How-To-Step </a:t>
            </a:r>
            <a:r>
              <a:rPr lang="en-US" dirty="0"/>
              <a:t>3. Teach </a:t>
            </a:r>
            <a:r>
              <a:rPr lang="en-US" dirty="0">
                <a:highlight>
                  <a:srgbClr val="FFFF00"/>
                </a:highlight>
              </a:rPr>
              <a:t>students to ask questions</a:t>
            </a:r>
            <a:r>
              <a:rPr lang="en-US" dirty="0"/>
              <a:t> about the text while reading.</a:t>
            </a:r>
          </a:p>
        </p:txBody>
      </p:sp>
    </p:spTree>
    <p:extLst>
      <p:ext uri="{BB962C8B-B14F-4D97-AF65-F5344CB8AC3E}">
        <p14:creationId xmlns:p14="http://schemas.microsoft.com/office/powerpoint/2010/main" val="5536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699" y="158524"/>
            <a:ext cx="8133369" cy="515651"/>
          </a:xfrm>
          <a:noFill/>
        </p:spPr>
        <p:txBody>
          <a:bodyPr>
            <a:noAutofit/>
          </a:bodyPr>
          <a:lstStyle/>
          <a:p>
            <a:r>
              <a:rPr lang="en-US" b="1" dirty="0"/>
              <a:t>Recommendation 3, Part B</a:t>
            </a:r>
            <a:r>
              <a:rPr lang="en-US" dirty="0"/>
              <a:t>: Consistently provide students with opportunities to ask and answer questions to better understand the text they read.</a:t>
            </a:r>
            <a:endParaRPr lang="en-US" dirty="0">
              <a:latin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1067796"/>
            <a:ext cx="6777267" cy="3262312"/>
          </a:xfrm>
        </p:spPr>
        <p:txBody>
          <a:bodyPr/>
          <a:lstStyle/>
          <a:p>
            <a:pPr marL="0" indent="0">
              <a:lnSpc>
                <a:spcPct val="100000"/>
              </a:lnSpc>
              <a:buNone/>
            </a:pPr>
            <a:r>
              <a:rPr lang="en-US" b="1" dirty="0"/>
              <a:t>How-To-Step </a:t>
            </a:r>
            <a:r>
              <a:rPr lang="en-US" dirty="0"/>
              <a:t>1. Explicitly teach students how to find and justify answers to different types of questions.</a:t>
            </a:r>
          </a:p>
          <a:p>
            <a:pPr marL="0" indent="0">
              <a:lnSpc>
                <a:spcPct val="100000"/>
              </a:lnSpc>
              <a:buNone/>
            </a:pPr>
            <a:br>
              <a:rPr lang="en-US" dirty="0"/>
            </a:br>
            <a:br>
              <a:rPr lang="en-US" dirty="0"/>
            </a:br>
            <a:endParaRPr lang="en-US" dirty="0"/>
          </a:p>
        </p:txBody>
      </p:sp>
      <p:pic>
        <p:nvPicPr>
          <p:cNvPr id="7" name="Picture 6">
            <a:extLst>
              <a:ext uri="{FF2B5EF4-FFF2-40B4-BE49-F238E27FC236}">
                <a16:creationId xmlns:a16="http://schemas.microsoft.com/office/drawing/2014/main" id="{C5A4DF46-A8F4-FA42-9CFB-4E4C02EF33F3}"/>
              </a:ext>
            </a:extLst>
          </p:cNvPr>
          <p:cNvPicPr>
            <a:picLocks noChangeAspect="1"/>
          </p:cNvPicPr>
          <p:nvPr/>
        </p:nvPicPr>
        <p:blipFill>
          <a:blip r:embed="rId2"/>
          <a:stretch>
            <a:fillRect/>
          </a:stretch>
        </p:blipFill>
        <p:spPr>
          <a:xfrm>
            <a:off x="2634996" y="1911949"/>
            <a:ext cx="3874008" cy="2811780"/>
          </a:xfrm>
          <a:prstGeom prst="rect">
            <a:avLst/>
          </a:prstGeom>
        </p:spPr>
      </p:pic>
    </p:spTree>
    <p:extLst>
      <p:ext uri="{BB962C8B-B14F-4D97-AF65-F5344CB8AC3E}">
        <p14:creationId xmlns:p14="http://schemas.microsoft.com/office/powerpoint/2010/main" val="3382035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382951" y="266830"/>
            <a:ext cx="7001400" cy="327300"/>
          </a:xfrm>
          <a:noFill/>
        </p:spPr>
        <p:txBody>
          <a:bodyPr>
            <a:normAutofit/>
          </a:bodyPr>
          <a:lstStyle/>
          <a:p>
            <a:pPr defTabSz="685264">
              <a:defRPr/>
            </a:pPr>
            <a:r>
              <a:rPr lang="en-US" sz="2000" b="1" dirty="0"/>
              <a:t>Comprehension Strategy </a:t>
            </a:r>
          </a:p>
        </p:txBody>
      </p:sp>
      <p:sp>
        <p:nvSpPr>
          <p:cNvPr id="192515" name="Rectangle 3"/>
          <p:cNvSpPr>
            <a:spLocks noGrp="1" noChangeArrowheads="1"/>
          </p:cNvSpPr>
          <p:nvPr>
            <p:ph idx="4294967295"/>
          </p:nvPr>
        </p:nvSpPr>
        <p:spPr>
          <a:xfrm>
            <a:off x="0" y="1370013"/>
            <a:ext cx="7886700" cy="3262312"/>
          </a:xfrm>
        </p:spPr>
        <p:txBody>
          <a:bodyPr/>
          <a:lstStyle/>
          <a:p>
            <a:pPr marL="257235" indent="-257235" defTabSz="685264">
              <a:defRPr/>
            </a:pPr>
            <a:endParaRPr lang="en-US">
              <a:latin typeface="Helvetica" charset="0"/>
              <a:cs typeface="+mn-cs"/>
            </a:endParaRPr>
          </a:p>
          <a:p>
            <a:pPr marL="257235" indent="-257235" defTabSz="685264">
              <a:defRPr/>
            </a:pPr>
            <a:endParaRPr lang="en-US">
              <a:latin typeface="Helvetica" charset="0"/>
              <a:cs typeface="+mn-cs"/>
            </a:endParaRPr>
          </a:p>
          <a:p>
            <a:pPr marL="257235" indent="-257235" defTabSz="685264">
              <a:buNone/>
              <a:defRPr/>
            </a:pPr>
            <a:endParaRPr lang="en-US">
              <a:cs typeface="+mn-cs"/>
            </a:endParaRPr>
          </a:p>
        </p:txBody>
      </p:sp>
      <p:graphicFrame>
        <p:nvGraphicFramePr>
          <p:cNvPr id="192523" name="Group 11"/>
          <p:cNvGraphicFramePr>
            <a:graphicFrameLocks noGrp="1"/>
          </p:cNvGraphicFramePr>
          <p:nvPr>
            <p:extLst>
              <p:ext uri="{D42A27DB-BD31-4B8C-83A1-F6EECF244321}">
                <p14:modId xmlns:p14="http://schemas.microsoft.com/office/powerpoint/2010/main" val="3577759776"/>
              </p:ext>
            </p:extLst>
          </p:nvPr>
        </p:nvGraphicFramePr>
        <p:xfrm>
          <a:off x="1737230" y="1151369"/>
          <a:ext cx="5314517" cy="3615894"/>
        </p:xfrm>
        <a:graphic>
          <a:graphicData uri="http://schemas.openxmlformats.org/drawingml/2006/table">
            <a:tbl>
              <a:tblPr/>
              <a:tblGrid>
                <a:gridCol w="5314517">
                  <a:extLst>
                    <a:ext uri="{9D8B030D-6E8A-4147-A177-3AD203B41FA5}">
                      <a16:colId xmlns:a16="http://schemas.microsoft.com/office/drawing/2014/main" val="20000"/>
                    </a:ext>
                  </a:extLst>
                </a:gridCol>
              </a:tblGrid>
              <a:tr h="3615894">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charset="0"/>
                        <a:ea typeface="ＭＳ Ｐゴシック" charset="0"/>
                        <a:cs typeface="ＭＳ Ｐゴシック" charset="0"/>
                      </a:endParaRPr>
                    </a:p>
                    <a:p>
                      <a:pPr marL="533400" marR="0" lvl="0" indent="-53340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Paragraph Shrinking</a:t>
                      </a: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endPar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endParaRPr>
                    </a:p>
                    <a:p>
                      <a:pPr marL="533400" marR="0" lvl="0" indent="-5334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Name the who or what.</a:t>
                      </a: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r>
                        <a:rPr kumimoji="0" lang="en-US" sz="1500" b="0" i="0" u="none" strike="noStrike" cap="none" normalizeH="0" baseline="0" dirty="0">
                          <a:ln>
                            <a:noFill/>
                          </a:ln>
                          <a:solidFill>
                            <a:schemeClr val="tx1"/>
                          </a:solidFill>
                          <a:effectLst/>
                          <a:latin typeface="Helvetica" charset="0"/>
                          <a:ea typeface="ＭＳ Ｐゴシック" charset="0"/>
                          <a:cs typeface="ＭＳ Ｐゴシック" charset="0"/>
                        </a:rPr>
                        <a:t>(The main person, animal, or thing.)</a:t>
                      </a:r>
                      <a:br>
                        <a:rPr kumimoji="0" lang="en-US" sz="1500" b="0" i="0" u="none" strike="noStrike" cap="none" normalizeH="0" baseline="0" dirty="0">
                          <a:ln>
                            <a:noFill/>
                          </a:ln>
                          <a:solidFill>
                            <a:schemeClr val="tx1"/>
                          </a:solidFill>
                          <a:effectLst/>
                          <a:latin typeface="Helvetica" charset="0"/>
                          <a:ea typeface="ＭＳ Ｐゴシック" charset="0"/>
                          <a:cs typeface="ＭＳ Ｐゴシック" charset="0"/>
                        </a:rPr>
                      </a:br>
                      <a:endParaRPr kumimoji="0" lang="en-US" sz="1500" b="0" i="0" u="none" strike="noStrike" cap="none" normalizeH="0" baseline="0" dirty="0">
                        <a:ln>
                          <a:noFill/>
                        </a:ln>
                        <a:solidFill>
                          <a:schemeClr val="tx1"/>
                        </a:solidFill>
                        <a:effectLst/>
                        <a:latin typeface="Helvetica" charset="0"/>
                        <a:ea typeface="ＭＳ Ｐゴシック" charset="0"/>
                        <a:cs typeface="ＭＳ Ｐゴシック" charset="0"/>
                      </a:endParaRPr>
                    </a:p>
                    <a:p>
                      <a:pPr marL="533400" marR="0" lvl="0" indent="-5334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Tell the most important thing about the who or what.</a:t>
                      </a: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endPar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endParaRPr>
                    </a:p>
                    <a:p>
                      <a:pPr marL="533400" marR="0" lvl="0" indent="-5334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Say the main idea in 10 words or less.</a:t>
                      </a: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(Optional: Record your main idea sentence.)</a:t>
                      </a: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b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br>
                      <a:r>
                        <a:rPr kumimoji="0" lang="en-US" sz="1500" b="1" i="0" u="none" strike="noStrike" cap="none" normalizeH="0" baseline="0" dirty="0">
                          <a:ln>
                            <a:noFill/>
                          </a:ln>
                          <a:solidFill>
                            <a:schemeClr val="tx1"/>
                          </a:solidFill>
                          <a:effectLst/>
                          <a:latin typeface="Helvetica" charset="0"/>
                          <a:ea typeface="ＭＳ Ｐゴシック" charset="0"/>
                          <a:cs typeface="ＭＳ Ｐゴシック" charset="0"/>
                        </a:rPr>
                        <a:t> </a:t>
                      </a:r>
                      <a:r>
                        <a:rPr kumimoji="0" lang="en-US" sz="1100" b="0" i="0" u="none" strike="noStrike" cap="none" normalizeH="0" baseline="0" dirty="0">
                          <a:ln>
                            <a:noFill/>
                          </a:ln>
                          <a:solidFill>
                            <a:schemeClr val="tx1"/>
                          </a:solidFill>
                          <a:effectLst/>
                          <a:latin typeface="Helvetica" charset="0"/>
                          <a:ea typeface="ＭＳ Ｐゴシック" charset="0"/>
                          <a:cs typeface="ＭＳ Ｐゴシック" charset="0"/>
                        </a:rPr>
                        <a:t>(From the PALS program by Fuchs, </a:t>
                      </a:r>
                      <a:r>
                        <a:rPr kumimoji="0" lang="en-US" sz="1100" b="0" i="0" u="none" strike="noStrike" cap="none" normalizeH="0" baseline="0" dirty="0" err="1">
                          <a:ln>
                            <a:noFill/>
                          </a:ln>
                          <a:solidFill>
                            <a:schemeClr val="tx1"/>
                          </a:solidFill>
                          <a:effectLst/>
                          <a:latin typeface="Helvetica" charset="0"/>
                          <a:ea typeface="ＭＳ Ｐゴシック" charset="0"/>
                          <a:cs typeface="ＭＳ Ｐゴシック" charset="0"/>
                        </a:rPr>
                        <a:t>Mathes</a:t>
                      </a:r>
                      <a:r>
                        <a:rPr kumimoji="0" lang="en-US" sz="1100" b="0" i="0" u="none" strike="noStrike" cap="none" normalizeH="0" baseline="0" dirty="0">
                          <a:ln>
                            <a:noFill/>
                          </a:ln>
                          <a:solidFill>
                            <a:schemeClr val="tx1"/>
                          </a:solidFill>
                          <a:effectLst/>
                          <a:latin typeface="Helvetica" charset="0"/>
                          <a:ea typeface="ＭＳ Ｐゴシック" charset="0"/>
                          <a:cs typeface="ＭＳ Ｐゴシック" charset="0"/>
                        </a:rPr>
                        <a:t>, and Fuchs)</a:t>
                      </a:r>
                    </a:p>
                  </a:txBody>
                  <a:tcPr marL="68575" marR="68575" marT="34293" marB="3429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8618" name="Rectangle 10"/>
          <p:cNvSpPr>
            <a:spLocks noChangeArrowheads="1"/>
          </p:cNvSpPr>
          <p:nvPr/>
        </p:nvSpPr>
        <p:spPr bwMode="auto">
          <a:xfrm>
            <a:off x="2092253" y="1541860"/>
            <a:ext cx="138516" cy="4385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68556" tIns="34279" rIns="68556" bIns="34279">
            <a:spAutoFit/>
          </a:bodyPr>
          <a:lstStyle/>
          <a:p>
            <a:pPr eaLnBrk="1" hangingPunct="1">
              <a:spcBef>
                <a:spcPct val="20000"/>
              </a:spcBef>
              <a:buClr>
                <a:schemeClr val="accent1"/>
              </a:buClr>
              <a:buSzPct val="80000"/>
              <a:buFont typeface="Wingdings" charset="0"/>
              <a:buNone/>
            </a:pPr>
            <a:endParaRPr lang="en-US" sz="2400" b="1">
              <a:latin typeface="Helvetica" charset="0"/>
            </a:endParaRPr>
          </a:p>
        </p:txBody>
      </p:sp>
    </p:spTree>
    <p:extLst>
      <p:ext uri="{BB962C8B-B14F-4D97-AF65-F5344CB8AC3E}">
        <p14:creationId xmlns:p14="http://schemas.microsoft.com/office/powerpoint/2010/main" val="391762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F3B924-CDF8-B842-8740-D974B14D25D4}"/>
              </a:ext>
            </a:extLst>
          </p:cNvPr>
          <p:cNvSpPr>
            <a:spLocks noGrp="1"/>
          </p:cNvSpPr>
          <p:nvPr>
            <p:ph type="title"/>
          </p:nvPr>
        </p:nvSpPr>
        <p:spPr>
          <a:xfrm>
            <a:off x="390700" y="221147"/>
            <a:ext cx="6693290" cy="327300"/>
          </a:xfrm>
          <a:noFill/>
        </p:spPr>
        <p:txBody>
          <a:bodyPr>
            <a:noAutofit/>
          </a:bodyPr>
          <a:lstStyle/>
          <a:p>
            <a:r>
              <a:rPr lang="en-US" sz="2000" b="1" dirty="0"/>
              <a:t>Goals of Webinar  </a:t>
            </a:r>
          </a:p>
        </p:txBody>
      </p:sp>
      <p:sp>
        <p:nvSpPr>
          <p:cNvPr id="4" name="Content Placeholder 3">
            <a:extLst>
              <a:ext uri="{FF2B5EF4-FFF2-40B4-BE49-F238E27FC236}">
                <a16:creationId xmlns:a16="http://schemas.microsoft.com/office/drawing/2014/main" id="{25694ABE-5452-F046-AAAB-4E15E7A6A633}"/>
              </a:ext>
            </a:extLst>
          </p:cNvPr>
          <p:cNvSpPr>
            <a:spLocks noGrp="1"/>
          </p:cNvSpPr>
          <p:nvPr>
            <p:ph idx="4294967295"/>
          </p:nvPr>
        </p:nvSpPr>
        <p:spPr>
          <a:xfrm>
            <a:off x="390700" y="1020487"/>
            <a:ext cx="7886700" cy="3102526"/>
          </a:xfrm>
        </p:spPr>
        <p:txBody>
          <a:bodyPr>
            <a:normAutofit fontScale="85000" lnSpcReduction="20000"/>
          </a:bodyPr>
          <a:lstStyle/>
          <a:p>
            <a:pPr>
              <a:lnSpc>
                <a:spcPct val="120000"/>
              </a:lnSpc>
            </a:pPr>
            <a:r>
              <a:rPr lang="en-US" dirty="0"/>
              <a:t>Introduce you to IES Practice Guides</a:t>
            </a:r>
          </a:p>
          <a:p>
            <a:pPr>
              <a:lnSpc>
                <a:spcPct val="120000"/>
              </a:lnSpc>
            </a:pPr>
            <a:r>
              <a:rPr lang="en-US" dirty="0"/>
              <a:t>Lead a book-study on the newest IES Practice Guide</a:t>
            </a:r>
          </a:p>
          <a:p>
            <a:pPr>
              <a:lnSpc>
                <a:spcPct val="120000"/>
              </a:lnSpc>
            </a:pPr>
            <a:r>
              <a:rPr lang="en-US" dirty="0"/>
              <a:t>Illustrate the recommendations with examples</a:t>
            </a:r>
          </a:p>
          <a:p>
            <a:pPr>
              <a:lnSpc>
                <a:spcPct val="120000"/>
              </a:lnSpc>
            </a:pPr>
            <a:r>
              <a:rPr lang="en-US" dirty="0"/>
              <a:t>Full Disclosure—Senior Author of </a:t>
            </a:r>
          </a:p>
          <a:p>
            <a:pPr lvl="1">
              <a:lnSpc>
                <a:spcPct val="120000"/>
              </a:lnSpc>
            </a:pPr>
            <a:r>
              <a:rPr lang="en-US" dirty="0"/>
              <a:t>REWARDS</a:t>
            </a:r>
            <a:r>
              <a:rPr lang="en-US" baseline="30000" dirty="0"/>
              <a:t>®</a:t>
            </a:r>
            <a:r>
              <a:rPr lang="en-US" dirty="0"/>
              <a:t> Intermediate (Voyager/</a:t>
            </a:r>
            <a:r>
              <a:rPr lang="en-US" dirty="0" err="1"/>
              <a:t>Sopris</a:t>
            </a:r>
            <a:r>
              <a:rPr lang="en-US" dirty="0"/>
              <a:t>)</a:t>
            </a:r>
          </a:p>
          <a:p>
            <a:pPr lvl="1">
              <a:lnSpc>
                <a:spcPct val="120000"/>
              </a:lnSpc>
            </a:pPr>
            <a:r>
              <a:rPr lang="en-US" dirty="0"/>
              <a:t>REWARDS</a:t>
            </a:r>
            <a:r>
              <a:rPr lang="en-US" baseline="30000" dirty="0"/>
              <a:t>®</a:t>
            </a:r>
            <a:r>
              <a:rPr lang="en-US" dirty="0"/>
              <a:t> Secondary (Voyager/</a:t>
            </a:r>
            <a:r>
              <a:rPr lang="en-US" dirty="0" err="1"/>
              <a:t>Sopris</a:t>
            </a:r>
            <a:r>
              <a:rPr lang="en-US" dirty="0"/>
              <a:t>)</a:t>
            </a:r>
          </a:p>
          <a:p>
            <a:pPr lvl="1">
              <a:lnSpc>
                <a:spcPct val="120000"/>
              </a:lnSpc>
            </a:pPr>
            <a:r>
              <a:rPr lang="en-US" dirty="0"/>
              <a:t>REWARDS</a:t>
            </a:r>
            <a:r>
              <a:rPr lang="en-US" baseline="30000" dirty="0"/>
              <a:t>®</a:t>
            </a:r>
            <a:r>
              <a:rPr lang="en-US" dirty="0"/>
              <a:t> Plus—Social Studies (Voyager/</a:t>
            </a:r>
            <a:r>
              <a:rPr lang="en-US" dirty="0" err="1"/>
              <a:t>Sopris</a:t>
            </a:r>
            <a:r>
              <a:rPr lang="en-US" dirty="0"/>
              <a:t>)</a:t>
            </a:r>
          </a:p>
          <a:p>
            <a:pPr lvl="1">
              <a:lnSpc>
                <a:spcPct val="120000"/>
              </a:lnSpc>
            </a:pPr>
            <a:r>
              <a:rPr lang="en-US" dirty="0"/>
              <a:t>REWARDS</a:t>
            </a:r>
            <a:r>
              <a:rPr lang="en-US" baseline="30000" dirty="0"/>
              <a:t>®</a:t>
            </a:r>
            <a:r>
              <a:rPr lang="en-US" dirty="0"/>
              <a:t> Plus—Science (Voyager/</a:t>
            </a:r>
            <a:r>
              <a:rPr lang="en-US" dirty="0" err="1"/>
              <a:t>Sopris</a:t>
            </a:r>
            <a:r>
              <a:rPr lang="en-US" dirty="0"/>
              <a:t>)</a:t>
            </a:r>
          </a:p>
          <a:p>
            <a:pPr lvl="1">
              <a:lnSpc>
                <a:spcPct val="120000"/>
              </a:lnSpc>
            </a:pPr>
            <a:r>
              <a:rPr lang="en-US" dirty="0"/>
              <a:t>Phonics for Reading (Levels 1, 2, 3) Curriculum Associates </a:t>
            </a:r>
          </a:p>
          <a:p>
            <a:pPr lvl="1">
              <a:lnSpc>
                <a:spcPct val="120000"/>
              </a:lnSpc>
            </a:pPr>
            <a:endParaRPr lang="en-US" dirty="0"/>
          </a:p>
          <a:p>
            <a:pPr lvl="1">
              <a:lnSpc>
                <a:spcPct val="120000"/>
              </a:lnSpc>
            </a:pPr>
            <a:endParaRPr lang="en-US" dirty="0"/>
          </a:p>
          <a:p>
            <a:pPr lvl="1">
              <a:lnSpc>
                <a:spcPct val="120000"/>
              </a:lnSpc>
            </a:pPr>
            <a:endParaRPr lang="en-US" dirty="0"/>
          </a:p>
        </p:txBody>
      </p:sp>
    </p:spTree>
    <p:extLst>
      <p:ext uri="{BB962C8B-B14F-4D97-AF65-F5344CB8AC3E}">
        <p14:creationId xmlns:p14="http://schemas.microsoft.com/office/powerpoint/2010/main" val="1805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50" y="276594"/>
            <a:ext cx="7001400" cy="327300"/>
          </a:xfrm>
        </p:spPr>
        <p:txBody>
          <a:bodyPr>
            <a:normAutofit/>
          </a:bodyPr>
          <a:lstStyle/>
          <a:p>
            <a:r>
              <a:rPr lang="en-US" sz="2000" b="1" dirty="0"/>
              <a:t>Getting the Gist </a:t>
            </a:r>
          </a:p>
        </p:txBody>
      </p:sp>
      <p:sp>
        <p:nvSpPr>
          <p:cNvPr id="3" name="Content Placeholder 2"/>
          <p:cNvSpPr>
            <a:spLocks noGrp="1"/>
          </p:cNvSpPr>
          <p:nvPr>
            <p:ph idx="4294967295"/>
          </p:nvPr>
        </p:nvSpPr>
        <p:spPr>
          <a:xfrm>
            <a:off x="382950" y="1160786"/>
            <a:ext cx="7886700" cy="3262312"/>
          </a:xfrm>
        </p:spPr>
        <p:txBody>
          <a:bodyPr>
            <a:normAutofit/>
          </a:bodyPr>
          <a:lstStyle/>
          <a:p>
            <a:pPr marL="400050" indent="-400050" eaLnBrk="0" fontAlgn="base" hangingPunct="0">
              <a:lnSpc>
                <a:spcPct val="100000"/>
              </a:lnSpc>
              <a:spcBef>
                <a:spcPct val="0"/>
              </a:spcBef>
              <a:spcAft>
                <a:spcPct val="0"/>
              </a:spcAft>
              <a:buFontTx/>
              <a:buAutoNum type="arabicPeriod"/>
            </a:pPr>
            <a:r>
              <a:rPr lang="en-US" b="1" dirty="0">
                <a:latin typeface="Helvetica" charset="0"/>
                <a:ea typeface="ＭＳ Ｐゴシック" charset="0"/>
                <a:cs typeface="ＭＳ Ｐゴシック" charset="0"/>
              </a:rPr>
              <a:t>Name the who or what the paragraph is about in a brief phrase. </a:t>
            </a:r>
          </a:p>
          <a:p>
            <a:pPr marL="400050" indent="-400050" eaLnBrk="0" fontAlgn="base" hangingPunct="0">
              <a:lnSpc>
                <a:spcPct val="100000"/>
              </a:lnSpc>
              <a:spcBef>
                <a:spcPts val="1200"/>
              </a:spcBef>
              <a:spcAft>
                <a:spcPct val="0"/>
              </a:spcAft>
              <a:buFontTx/>
              <a:buAutoNum type="arabicPeriod"/>
            </a:pPr>
            <a:r>
              <a:rPr lang="en-US" b="1" dirty="0">
                <a:latin typeface="Helvetica" charset="0"/>
                <a:ea typeface="ＭＳ Ｐゴシック" charset="0"/>
                <a:cs typeface="ＭＳ Ｐゴシック" charset="0"/>
              </a:rPr>
              <a:t>Identify two or three important details about the topic.</a:t>
            </a:r>
          </a:p>
          <a:p>
            <a:pPr marL="400050" indent="-400050" eaLnBrk="0" fontAlgn="base" hangingPunct="0">
              <a:lnSpc>
                <a:spcPct val="100000"/>
              </a:lnSpc>
              <a:spcBef>
                <a:spcPts val="1200"/>
              </a:spcBef>
              <a:spcAft>
                <a:spcPct val="0"/>
              </a:spcAft>
              <a:buFontTx/>
              <a:buAutoNum type="arabicPeriod"/>
            </a:pPr>
            <a:r>
              <a:rPr lang="en-US" b="1" dirty="0">
                <a:latin typeface="Helvetica" charset="0"/>
                <a:ea typeface="ＭＳ Ｐゴシック" charset="0"/>
                <a:cs typeface="ＭＳ Ｐゴシック" charset="0"/>
              </a:rPr>
              <a:t>“Shrink” the paragraph by stating or writing the main idea. </a:t>
            </a:r>
            <a:r>
              <a:rPr lang="en-US" dirty="0">
                <a:latin typeface="Helvetica" charset="0"/>
                <a:ea typeface="ＭＳ Ｐゴシック" charset="0"/>
                <a:cs typeface="ＭＳ Ｐゴシック" charset="0"/>
              </a:rPr>
              <a:t>(Say it in 10 to 15 words)</a:t>
            </a:r>
            <a:br>
              <a:rPr lang="en-US"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0" indent="0" eaLnBrk="0" fontAlgn="base" hangingPunct="0">
              <a:lnSpc>
                <a:spcPct val="100000"/>
              </a:lnSpc>
              <a:spcBef>
                <a:spcPct val="0"/>
              </a:spcBef>
              <a:spcAft>
                <a:spcPct val="0"/>
              </a:spcAft>
              <a:buNone/>
            </a:pPr>
            <a:r>
              <a:rPr lang="en-US" b="1" dirty="0">
                <a:latin typeface="Helvetica" charset="0"/>
                <a:ea typeface="ＭＳ Ｐゴシック" charset="0"/>
                <a:cs typeface="ＭＳ Ｐゴシック" charset="0"/>
              </a:rPr>
              <a:t> </a:t>
            </a:r>
            <a:r>
              <a:rPr lang="en-US" sz="1200" dirty="0">
                <a:latin typeface="Helvetica" charset="0"/>
                <a:ea typeface="ＭＳ Ｐゴシック" charset="0"/>
                <a:cs typeface="ＭＳ Ｐゴシック" charset="0"/>
              </a:rPr>
              <a:t>(From Vaughn, et. al. Collaborative Strategic Reading)</a:t>
            </a:r>
          </a:p>
        </p:txBody>
      </p:sp>
    </p:spTree>
    <p:extLst>
      <p:ext uri="{BB962C8B-B14F-4D97-AF65-F5344CB8AC3E}">
        <p14:creationId xmlns:p14="http://schemas.microsoft.com/office/powerpoint/2010/main" val="3289468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latin typeface="Arial" panose="020B0604020202020204" pitchFamily="34" charset="0"/>
              </a:rPr>
              <a:t>Getting the Gist</a:t>
            </a:r>
            <a:br>
              <a:rPr lang="en-US" dirty="0">
                <a:latin typeface="Arial" panose="020B0604020202020204" pitchFamily="34" charset="0"/>
              </a:rPr>
            </a:br>
            <a:endParaRPr lang="en-US" dirty="0">
              <a:latin typeface="Arial" panose="020B0604020202020204" pitchFamily="34" charset="0"/>
            </a:endParaRPr>
          </a:p>
        </p:txBody>
      </p:sp>
    </p:spTree>
    <p:extLst>
      <p:ext uri="{BB962C8B-B14F-4D97-AF65-F5344CB8AC3E}">
        <p14:creationId xmlns:p14="http://schemas.microsoft.com/office/powerpoint/2010/main" val="3876929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64" y="192985"/>
            <a:ext cx="7001400" cy="327300"/>
          </a:xfrm>
        </p:spPr>
        <p:txBody>
          <a:bodyPr>
            <a:normAutofit/>
          </a:bodyPr>
          <a:lstStyle/>
          <a:p>
            <a:r>
              <a:rPr lang="en-US" sz="2000" dirty="0"/>
              <a:t>African Map</a:t>
            </a:r>
          </a:p>
        </p:txBody>
      </p:sp>
      <p:pic>
        <p:nvPicPr>
          <p:cNvPr id="5" name="Content Placeholder 4"/>
          <p:cNvPicPr>
            <a:picLocks noGrp="1" noChangeAspect="1"/>
          </p:cNvPicPr>
          <p:nvPr>
            <p:ph idx="4294967295"/>
          </p:nvPr>
        </p:nvPicPr>
        <p:blipFill>
          <a:blip r:embed="rId2"/>
          <a:stretch>
            <a:fillRect/>
          </a:stretch>
        </p:blipFill>
        <p:spPr>
          <a:xfrm>
            <a:off x="2661861" y="887670"/>
            <a:ext cx="3820278" cy="3981070"/>
          </a:xfrm>
        </p:spPr>
      </p:pic>
    </p:spTree>
    <p:extLst>
      <p:ext uri="{BB962C8B-B14F-4D97-AF65-F5344CB8AC3E}">
        <p14:creationId xmlns:p14="http://schemas.microsoft.com/office/powerpoint/2010/main" val="3851229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stretch>
            <a:fillRect/>
          </a:stretch>
        </p:blipFill>
        <p:spPr>
          <a:xfrm>
            <a:off x="627681" y="522818"/>
            <a:ext cx="7888637" cy="4097863"/>
          </a:xfrm>
        </p:spPr>
      </p:pic>
    </p:spTree>
    <p:extLst>
      <p:ext uri="{BB962C8B-B14F-4D97-AF65-F5344CB8AC3E}">
        <p14:creationId xmlns:p14="http://schemas.microsoft.com/office/powerpoint/2010/main" val="2108166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67011"/>
            <a:ext cx="7001400" cy="327300"/>
          </a:xfrm>
          <a:noFill/>
        </p:spPr>
        <p:txBody>
          <a:bodyPr>
            <a:normAutofit/>
          </a:bodyPr>
          <a:lstStyle/>
          <a:p>
            <a:r>
              <a:rPr lang="en-US" sz="2000" dirty="0">
                <a:latin typeface="Arial" panose="020B0604020202020204" pitchFamily="34" charset="0"/>
              </a:rPr>
              <a:t>British Colonies </a:t>
            </a:r>
          </a:p>
        </p:txBody>
      </p:sp>
      <p:sp>
        <p:nvSpPr>
          <p:cNvPr id="3" name="Content Placeholder 2"/>
          <p:cNvSpPr>
            <a:spLocks noGrp="1"/>
          </p:cNvSpPr>
          <p:nvPr>
            <p:ph idx="4294967295"/>
          </p:nvPr>
        </p:nvSpPr>
        <p:spPr>
          <a:xfrm>
            <a:off x="390700" y="1106542"/>
            <a:ext cx="7886700" cy="3262312"/>
          </a:xfrm>
        </p:spPr>
        <p:txBody>
          <a:bodyPr>
            <a:normAutofit/>
          </a:bodyPr>
          <a:lstStyle/>
          <a:p>
            <a:pPr>
              <a:lnSpc>
                <a:spcPct val="100000"/>
              </a:lnSpc>
            </a:pPr>
            <a:r>
              <a:rPr lang="en-US" sz="2100" dirty="0"/>
              <a:t>United States of America 	</a:t>
            </a:r>
          </a:p>
          <a:p>
            <a:pPr lvl="1">
              <a:lnSpc>
                <a:spcPct val="100000"/>
              </a:lnSpc>
            </a:pPr>
            <a:r>
              <a:rPr lang="en-US" sz="2100" dirty="0"/>
              <a:t>Became a British Colony in </a:t>
            </a:r>
            <a:r>
              <a:rPr lang="en-US" sz="2100" b="1" dirty="0"/>
              <a:t>1607</a:t>
            </a:r>
          </a:p>
          <a:p>
            <a:pPr lvl="1">
              <a:lnSpc>
                <a:spcPct val="100000"/>
              </a:lnSpc>
            </a:pPr>
            <a:r>
              <a:rPr lang="en-US" sz="2100" dirty="0"/>
              <a:t>Independent on July 4, </a:t>
            </a:r>
            <a:r>
              <a:rPr lang="en-US" sz="2100" b="1" dirty="0"/>
              <a:t>1776</a:t>
            </a:r>
          </a:p>
          <a:p>
            <a:pPr lvl="1">
              <a:lnSpc>
                <a:spcPct val="100000"/>
              </a:lnSpc>
            </a:pPr>
            <a:endParaRPr lang="en-US" sz="2100" b="1" dirty="0"/>
          </a:p>
          <a:p>
            <a:pPr>
              <a:lnSpc>
                <a:spcPct val="100000"/>
              </a:lnSpc>
            </a:pPr>
            <a:r>
              <a:rPr lang="en-US" sz="2100" dirty="0"/>
              <a:t>Kenya</a:t>
            </a:r>
          </a:p>
          <a:p>
            <a:pPr lvl="1">
              <a:lnSpc>
                <a:spcPct val="100000"/>
              </a:lnSpc>
            </a:pPr>
            <a:r>
              <a:rPr lang="en-US" sz="2100" dirty="0"/>
              <a:t>Became British Colony in </a:t>
            </a:r>
            <a:r>
              <a:rPr lang="en-US" sz="2100" b="1" dirty="0"/>
              <a:t>1885</a:t>
            </a:r>
          </a:p>
          <a:p>
            <a:pPr lvl="1">
              <a:lnSpc>
                <a:spcPct val="100000"/>
              </a:lnSpc>
            </a:pPr>
            <a:r>
              <a:rPr lang="en-US" sz="2100" dirty="0"/>
              <a:t>Independent Country on December 12, </a:t>
            </a:r>
            <a:r>
              <a:rPr lang="en-US" sz="2100" b="1" dirty="0"/>
              <a:t>1963</a:t>
            </a:r>
          </a:p>
        </p:txBody>
      </p:sp>
    </p:spTree>
    <p:extLst>
      <p:ext uri="{BB962C8B-B14F-4D97-AF65-F5344CB8AC3E}">
        <p14:creationId xmlns:p14="http://schemas.microsoft.com/office/powerpoint/2010/main" val="1781774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59264"/>
            <a:ext cx="7001400" cy="327300"/>
          </a:xfrm>
          <a:noFill/>
        </p:spPr>
        <p:txBody>
          <a:bodyPr>
            <a:normAutofit/>
          </a:bodyPr>
          <a:lstStyle/>
          <a:p>
            <a:r>
              <a:rPr lang="en-US" sz="2000" b="1" dirty="0"/>
              <a:t>Learning Intention</a:t>
            </a:r>
          </a:p>
        </p:txBody>
      </p:sp>
      <p:sp>
        <p:nvSpPr>
          <p:cNvPr id="3" name="Content Placeholder 2"/>
          <p:cNvSpPr>
            <a:spLocks noGrp="1"/>
          </p:cNvSpPr>
          <p:nvPr>
            <p:ph idx="4294967295"/>
          </p:nvPr>
        </p:nvSpPr>
        <p:spPr>
          <a:xfrm>
            <a:off x="390700" y="1246027"/>
            <a:ext cx="7350703" cy="3262312"/>
          </a:xfrm>
        </p:spPr>
        <p:txBody>
          <a:bodyPr/>
          <a:lstStyle/>
          <a:p>
            <a:pPr marL="0" indent="0">
              <a:lnSpc>
                <a:spcPct val="150000"/>
              </a:lnSpc>
              <a:buNone/>
            </a:pPr>
            <a:r>
              <a:rPr lang="en-US" sz="2400" dirty="0"/>
              <a:t>Students will be able to write main idea statements that form a summary of an informative article. </a:t>
            </a:r>
          </a:p>
        </p:txBody>
      </p:sp>
    </p:spTree>
    <p:extLst>
      <p:ext uri="{BB962C8B-B14F-4D97-AF65-F5344CB8AC3E}">
        <p14:creationId xmlns:p14="http://schemas.microsoft.com/office/powerpoint/2010/main" val="4156163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67011"/>
            <a:ext cx="7001400" cy="327300"/>
          </a:xfrm>
          <a:noFill/>
        </p:spPr>
        <p:txBody>
          <a:bodyPr>
            <a:normAutofit/>
          </a:bodyPr>
          <a:lstStyle/>
          <a:p>
            <a:r>
              <a:rPr lang="en-US" sz="2000" dirty="0">
                <a:latin typeface="Arial" panose="020B0604020202020204" pitchFamily="34" charset="0"/>
              </a:rPr>
              <a:t>Getting the Gist </a:t>
            </a:r>
          </a:p>
        </p:txBody>
      </p:sp>
      <p:sp>
        <p:nvSpPr>
          <p:cNvPr id="3" name="Content Placeholder 2"/>
          <p:cNvSpPr>
            <a:spLocks noGrp="1"/>
          </p:cNvSpPr>
          <p:nvPr>
            <p:ph idx="4294967295"/>
          </p:nvPr>
        </p:nvSpPr>
        <p:spPr>
          <a:xfrm>
            <a:off x="390700" y="1122040"/>
            <a:ext cx="7886700" cy="3262312"/>
          </a:xfrm>
        </p:spPr>
        <p:txBody>
          <a:bodyPr>
            <a:normAutofit/>
          </a:bodyPr>
          <a:lstStyle/>
          <a:p>
            <a:pPr marL="400050" indent="-400050" eaLnBrk="0" fontAlgn="base" hangingPunct="0">
              <a:lnSpc>
                <a:spcPct val="100000"/>
              </a:lnSpc>
              <a:spcBef>
                <a:spcPts val="1200"/>
              </a:spcBef>
              <a:spcAft>
                <a:spcPct val="0"/>
              </a:spcAft>
              <a:buFontTx/>
              <a:buAutoNum type="arabicPeriod"/>
            </a:pPr>
            <a:r>
              <a:rPr lang="en-US" b="1" dirty="0">
                <a:latin typeface="Helvetica" charset="0"/>
                <a:ea typeface="ＭＳ Ｐゴシック" charset="0"/>
                <a:cs typeface="ＭＳ Ｐゴシック" charset="0"/>
              </a:rPr>
              <a:t>Name the who or what the paragraph is about in a brief phrase. </a:t>
            </a:r>
          </a:p>
          <a:p>
            <a:pPr marL="400050" indent="-400050" eaLnBrk="0" fontAlgn="base" hangingPunct="0">
              <a:lnSpc>
                <a:spcPct val="100000"/>
              </a:lnSpc>
              <a:spcBef>
                <a:spcPts val="1200"/>
              </a:spcBef>
              <a:spcAft>
                <a:spcPct val="0"/>
              </a:spcAft>
              <a:buFontTx/>
              <a:buAutoNum type="arabicPeriod"/>
            </a:pPr>
            <a:r>
              <a:rPr lang="en-US" b="1" dirty="0">
                <a:latin typeface="Helvetica" charset="0"/>
                <a:ea typeface="ＭＳ Ｐゴシック" charset="0"/>
                <a:cs typeface="ＭＳ Ｐゴシック" charset="0"/>
              </a:rPr>
              <a:t>Identify two or three important details about the topic.</a:t>
            </a:r>
          </a:p>
          <a:p>
            <a:pPr marL="400050" indent="-400050" eaLnBrk="0" fontAlgn="base" hangingPunct="0">
              <a:lnSpc>
                <a:spcPct val="100000"/>
              </a:lnSpc>
              <a:spcBef>
                <a:spcPts val="1200"/>
              </a:spcBef>
              <a:spcAft>
                <a:spcPct val="0"/>
              </a:spcAft>
              <a:buFontTx/>
              <a:buAutoNum type="arabicPeriod"/>
            </a:pPr>
            <a:r>
              <a:rPr lang="en-US" b="1" dirty="0">
                <a:latin typeface="Helvetica" charset="0"/>
                <a:ea typeface="ＭＳ Ｐゴシック" charset="0"/>
                <a:cs typeface="ＭＳ Ｐゴシック" charset="0"/>
              </a:rPr>
              <a:t>“Shrink” the paragraph by stating or writing the main idea. </a:t>
            </a:r>
            <a:r>
              <a:rPr lang="en-US" dirty="0">
                <a:latin typeface="Helvetica" charset="0"/>
                <a:ea typeface="ＭＳ Ｐゴシック" charset="0"/>
                <a:cs typeface="ＭＳ Ｐゴシック" charset="0"/>
              </a:rPr>
              <a:t>(Say it in 10 to 15 words)</a:t>
            </a:r>
            <a:br>
              <a:rPr lang="en-US"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0" indent="0" eaLnBrk="0" fontAlgn="base" hangingPunct="0">
              <a:lnSpc>
                <a:spcPct val="100000"/>
              </a:lnSpc>
              <a:spcBef>
                <a:spcPts val="1200"/>
              </a:spcBef>
              <a:spcAft>
                <a:spcPct val="0"/>
              </a:spcAft>
              <a:buNone/>
            </a:pPr>
            <a:r>
              <a:rPr lang="en-US" b="1" dirty="0">
                <a:latin typeface="Helvetica" charset="0"/>
                <a:ea typeface="ＭＳ Ｐゴシック" charset="0"/>
                <a:cs typeface="ＭＳ Ｐゴシック" charset="0"/>
              </a:rPr>
              <a:t> </a:t>
            </a:r>
            <a:r>
              <a:rPr lang="en-US" sz="1200" dirty="0">
                <a:latin typeface="Helvetica" charset="0"/>
                <a:ea typeface="ＭＳ Ｐゴシック" charset="0"/>
                <a:cs typeface="ＭＳ Ｐゴシック" charset="0"/>
              </a:rPr>
              <a:t>(From Vaughn, et. al. Collaborative Strategic Reading)</a:t>
            </a:r>
          </a:p>
          <a:p>
            <a:pPr marL="0" indent="0">
              <a:lnSpc>
                <a:spcPct val="100000"/>
              </a:lnSpc>
              <a:spcBef>
                <a:spcPts val="1200"/>
              </a:spcBef>
              <a:buNone/>
            </a:pPr>
            <a:endParaRPr lang="en-US" dirty="0"/>
          </a:p>
        </p:txBody>
      </p:sp>
    </p:spTree>
    <p:extLst>
      <p:ext uri="{BB962C8B-B14F-4D97-AF65-F5344CB8AC3E}">
        <p14:creationId xmlns:p14="http://schemas.microsoft.com/office/powerpoint/2010/main" val="3057212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00" y="278737"/>
            <a:ext cx="7001400" cy="327300"/>
          </a:xfrm>
          <a:noFill/>
        </p:spPr>
        <p:txBody>
          <a:bodyPr>
            <a:normAutofit/>
          </a:bodyPr>
          <a:lstStyle/>
          <a:p>
            <a:r>
              <a:rPr lang="en-US" sz="2000" dirty="0">
                <a:latin typeface="Arial" panose="020B0604020202020204" pitchFamily="34" charset="0"/>
              </a:rPr>
              <a:t>Model—I do it</a:t>
            </a:r>
          </a:p>
        </p:txBody>
      </p:sp>
      <p:sp>
        <p:nvSpPr>
          <p:cNvPr id="3" name="Content Placeholder 2"/>
          <p:cNvSpPr>
            <a:spLocks noGrp="1"/>
          </p:cNvSpPr>
          <p:nvPr>
            <p:ph sz="half" idx="4294967295"/>
          </p:nvPr>
        </p:nvSpPr>
        <p:spPr>
          <a:xfrm>
            <a:off x="550334" y="1128712"/>
            <a:ext cx="3293533" cy="3538537"/>
          </a:xfrm>
          <a:ln>
            <a:solidFill>
              <a:srgbClr val="FF0000"/>
            </a:solidFill>
          </a:ln>
        </p:spPr>
        <p:txBody>
          <a:bodyPr>
            <a:normAutofit fontScale="62500" lnSpcReduction="20000"/>
          </a:bodyPr>
          <a:lstStyle/>
          <a:p>
            <a:pPr marL="400050" indent="-400050" eaLnBrk="0" fontAlgn="base" hangingPunct="0">
              <a:lnSpc>
                <a:spcPct val="120000"/>
              </a:lnSpc>
              <a:spcBef>
                <a:spcPct val="0"/>
              </a:spcBef>
              <a:spcAft>
                <a:spcPct val="0"/>
              </a:spcAft>
              <a:buNone/>
            </a:pPr>
            <a:endParaRPr lang="en-US" sz="2100" dirty="0">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None/>
            </a:pPr>
            <a:r>
              <a:rPr lang="en-US" b="1" dirty="0">
                <a:latin typeface="Helvetica" charset="0"/>
                <a:ea typeface="ＭＳ Ｐゴシック" charset="0"/>
                <a:cs typeface="ＭＳ Ｐゴシック" charset="0"/>
              </a:rPr>
              <a:t>Getting the Gist</a:t>
            </a:r>
            <a:br>
              <a:rPr lang="en-US" b="1"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b="1" dirty="0">
                <a:latin typeface="Helvetica" charset="0"/>
                <a:ea typeface="ＭＳ Ｐゴシック" charset="0"/>
                <a:cs typeface="ＭＳ Ｐゴシック" charset="0"/>
              </a:rPr>
              <a:t>Name the who or what the paragraph is about in a brief phrase. </a:t>
            </a:r>
            <a:br>
              <a:rPr lang="en-US" b="1"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b="1" dirty="0">
                <a:latin typeface="Helvetica" charset="0"/>
                <a:ea typeface="ＭＳ Ｐゴシック" charset="0"/>
                <a:cs typeface="ＭＳ Ｐゴシック" charset="0"/>
              </a:rPr>
              <a:t>Identify two or three important details about the topic.</a:t>
            </a:r>
            <a:br>
              <a:rPr lang="en-US" b="1"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b="1" dirty="0">
                <a:latin typeface="Helvetica" charset="0"/>
                <a:ea typeface="ＭＳ Ｐゴシック" charset="0"/>
                <a:cs typeface="ＭＳ Ｐゴシック" charset="0"/>
              </a:rPr>
              <a:t>“Shrink” the paragraph by  stating or writing the main idea. </a:t>
            </a:r>
            <a:r>
              <a:rPr lang="en-US" dirty="0">
                <a:latin typeface="Helvetica" charset="0"/>
                <a:ea typeface="ＭＳ Ｐゴシック" charset="0"/>
                <a:cs typeface="ＭＳ Ｐゴシック" charset="0"/>
              </a:rPr>
              <a:t>(Say it in 10 to 15 words)</a:t>
            </a:r>
            <a:br>
              <a:rPr lang="en-US" dirty="0">
                <a:latin typeface="Helvetica" charset="0"/>
                <a:ea typeface="ＭＳ Ｐゴシック" charset="0"/>
                <a:cs typeface="ＭＳ Ｐゴシック" charset="0"/>
              </a:rPr>
            </a:br>
            <a:endParaRPr lang="en-US" b="1" dirty="0">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None/>
            </a:pPr>
            <a:r>
              <a:rPr lang="en-US" b="1" dirty="0">
                <a:latin typeface="Helvetica" charset="0"/>
                <a:ea typeface="ＭＳ Ｐゴシック" charset="0"/>
                <a:cs typeface="ＭＳ Ｐゴシック" charset="0"/>
              </a:rPr>
              <a:t> </a:t>
            </a:r>
            <a:r>
              <a:rPr lang="en-US" sz="1200" dirty="0">
                <a:latin typeface="Helvetica" charset="0"/>
                <a:ea typeface="ＭＳ Ｐゴシック" charset="0"/>
                <a:cs typeface="ＭＳ Ｐゴシック" charset="0"/>
              </a:rPr>
              <a:t>(From Vaughn, et. al. Collaborative Strategic Reading)</a:t>
            </a:r>
          </a:p>
          <a:p>
            <a:pPr marL="0" indent="0">
              <a:lnSpc>
                <a:spcPct val="120000"/>
              </a:lnSpc>
              <a:buNone/>
            </a:pPr>
            <a:endParaRPr lang="en-US" dirty="0"/>
          </a:p>
        </p:txBody>
      </p:sp>
      <p:sp>
        <p:nvSpPr>
          <p:cNvPr id="5" name="Content Placeholder 4"/>
          <p:cNvSpPr>
            <a:spLocks noGrp="1"/>
          </p:cNvSpPr>
          <p:nvPr>
            <p:ph sz="half" idx="4294967295"/>
          </p:nvPr>
        </p:nvSpPr>
        <p:spPr>
          <a:xfrm>
            <a:off x="5037666" y="1128713"/>
            <a:ext cx="3556000" cy="3538537"/>
          </a:xfrm>
          <a:ln>
            <a:solidFill>
              <a:srgbClr val="FF0000"/>
            </a:solidFill>
          </a:ln>
        </p:spPr>
        <p:txBody>
          <a:bodyPr anchor="ctr">
            <a:normAutofit/>
          </a:bodyPr>
          <a:lstStyle/>
          <a:p>
            <a:pPr marL="0" indent="0">
              <a:lnSpc>
                <a:spcPct val="100000"/>
              </a:lnSpc>
              <a:buNone/>
            </a:pPr>
            <a:r>
              <a:rPr lang="en-US" sz="2000" dirty="0"/>
              <a:t>	The Republic of </a:t>
            </a:r>
            <a:r>
              <a:rPr lang="en-US" sz="2000" dirty="0">
                <a:highlight>
                  <a:srgbClr val="00FFFF"/>
                </a:highlight>
              </a:rPr>
              <a:t>Kenya </a:t>
            </a:r>
            <a:r>
              <a:rPr lang="en-US" sz="2000" dirty="0"/>
              <a:t>is a country in East Africa. Ethiopia </a:t>
            </a:r>
            <a:r>
              <a:rPr lang="en-US" sz="2000" dirty="0">
                <a:highlight>
                  <a:srgbClr val="00FFFF"/>
                </a:highlight>
              </a:rPr>
              <a:t>borders</a:t>
            </a:r>
            <a:r>
              <a:rPr lang="en-US" sz="2000" dirty="0"/>
              <a:t> Kenya to the north. Kenya is bordered by Somalia to the northeast, Tanzania to the south, Uganda to the west. On the Southeast is the Indian Ocean.</a:t>
            </a:r>
          </a:p>
        </p:txBody>
      </p:sp>
    </p:spTree>
    <p:extLst>
      <p:ext uri="{BB962C8B-B14F-4D97-AF65-F5344CB8AC3E}">
        <p14:creationId xmlns:p14="http://schemas.microsoft.com/office/powerpoint/2010/main" val="3977912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100" dirty="0"/>
            </a:br>
            <a:endParaRPr lang="en-US" sz="2100" dirty="0"/>
          </a:p>
        </p:txBody>
      </p:sp>
      <p:sp>
        <p:nvSpPr>
          <p:cNvPr id="3" name="Content Placeholder 2"/>
          <p:cNvSpPr>
            <a:spLocks noGrp="1"/>
          </p:cNvSpPr>
          <p:nvPr>
            <p:ph sz="half" idx="4294967295"/>
          </p:nvPr>
        </p:nvSpPr>
        <p:spPr>
          <a:xfrm>
            <a:off x="390699" y="1086380"/>
            <a:ext cx="3487033" cy="3538537"/>
          </a:xfrm>
          <a:ln>
            <a:solidFill>
              <a:srgbClr val="C00000"/>
            </a:solidFill>
          </a:ln>
        </p:spPr>
        <p:txBody>
          <a:bodyPr>
            <a:normAutofit fontScale="70000" lnSpcReduction="20000"/>
          </a:bodyPr>
          <a:lstStyle/>
          <a:p>
            <a:pPr marL="400050" indent="-400050" eaLnBrk="0" fontAlgn="base" hangingPunct="0">
              <a:lnSpc>
                <a:spcPct val="120000"/>
              </a:lnSpc>
              <a:spcBef>
                <a:spcPct val="0"/>
              </a:spcBef>
              <a:spcAft>
                <a:spcPct val="0"/>
              </a:spcAft>
              <a:buNone/>
            </a:pPr>
            <a:endParaRPr lang="en-US" sz="2100" dirty="0">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None/>
            </a:pPr>
            <a:r>
              <a:rPr lang="en-US" sz="2175" b="1" dirty="0">
                <a:latin typeface="Helvetica" charset="0"/>
                <a:ea typeface="ＭＳ Ｐゴシック" charset="0"/>
                <a:cs typeface="ＭＳ Ｐゴシック" charset="0"/>
              </a:rPr>
              <a:t>Getting the Gist</a:t>
            </a:r>
            <a:br>
              <a:rPr lang="en-US" sz="2175" b="1" dirty="0">
                <a:latin typeface="Helvetica" charset="0"/>
                <a:ea typeface="ＭＳ Ｐゴシック" charset="0"/>
                <a:cs typeface="ＭＳ Ｐゴシック" charset="0"/>
              </a:rPr>
            </a:br>
            <a:endParaRPr lang="en-US" sz="21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175" b="1" dirty="0">
                <a:latin typeface="Helvetica" charset="0"/>
                <a:ea typeface="ＭＳ Ｐゴシック" charset="0"/>
                <a:cs typeface="ＭＳ Ｐゴシック" charset="0"/>
              </a:rPr>
              <a:t>Name the who or what the paragraph is about in a brief phrase. </a:t>
            </a:r>
            <a:br>
              <a:rPr lang="en-US" sz="2175" b="1" dirty="0">
                <a:latin typeface="Helvetica" charset="0"/>
                <a:ea typeface="ＭＳ Ｐゴシック" charset="0"/>
                <a:cs typeface="ＭＳ Ｐゴシック" charset="0"/>
              </a:rPr>
            </a:br>
            <a:endParaRPr lang="en-US" sz="21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175" b="1" dirty="0">
                <a:latin typeface="Helvetica" charset="0"/>
                <a:ea typeface="ＭＳ Ｐゴシック" charset="0"/>
                <a:cs typeface="ＭＳ Ｐゴシック" charset="0"/>
              </a:rPr>
              <a:t>Identify two or three important details about the topic.</a:t>
            </a:r>
            <a:br>
              <a:rPr lang="en-US" sz="2175" b="1" dirty="0">
                <a:latin typeface="Helvetica" charset="0"/>
                <a:ea typeface="ＭＳ Ｐゴシック" charset="0"/>
                <a:cs typeface="ＭＳ Ｐゴシック" charset="0"/>
              </a:rPr>
            </a:br>
            <a:endParaRPr lang="en-US" sz="21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175" b="1" dirty="0">
                <a:latin typeface="Helvetica" charset="0"/>
                <a:ea typeface="ＭＳ Ｐゴシック" charset="0"/>
                <a:cs typeface="ＭＳ Ｐゴシック" charset="0"/>
              </a:rPr>
              <a:t>“Shrink” the paragraph by stating or writing the main idea. </a:t>
            </a:r>
            <a:r>
              <a:rPr lang="en-US" sz="2175" dirty="0">
                <a:latin typeface="Helvetica" charset="0"/>
                <a:ea typeface="ＭＳ Ｐゴシック" charset="0"/>
                <a:cs typeface="ＭＳ Ｐゴシック" charset="0"/>
              </a:rPr>
              <a:t>(Say it in 10 to 15 words)</a:t>
            </a:r>
            <a:br>
              <a:rPr lang="en-US" sz="2175" dirty="0">
                <a:latin typeface="Helvetica" charset="0"/>
                <a:ea typeface="ＭＳ Ｐゴシック" charset="0"/>
                <a:cs typeface="ＭＳ Ｐゴシック" charset="0"/>
              </a:rPr>
            </a:br>
            <a:endParaRPr lang="en-US" sz="2175" b="1" dirty="0">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None/>
            </a:pPr>
            <a:r>
              <a:rPr lang="en-US" b="1" dirty="0">
                <a:latin typeface="Helvetica" charset="0"/>
                <a:ea typeface="ＭＳ Ｐゴシック" charset="0"/>
                <a:cs typeface="ＭＳ Ｐゴシック" charset="0"/>
              </a:rPr>
              <a:t> </a:t>
            </a:r>
            <a:r>
              <a:rPr lang="en-US" sz="1200" dirty="0">
                <a:latin typeface="Helvetica" charset="0"/>
                <a:ea typeface="ＭＳ Ｐゴシック" charset="0"/>
                <a:cs typeface="ＭＳ Ｐゴシック" charset="0"/>
              </a:rPr>
              <a:t>(From Vaughn, et. al. Collaborative Strategic Reading)</a:t>
            </a:r>
          </a:p>
          <a:p>
            <a:pPr marL="0" indent="0">
              <a:lnSpc>
                <a:spcPct val="120000"/>
              </a:lnSpc>
              <a:buNone/>
            </a:pPr>
            <a:endParaRPr lang="en-US" dirty="0"/>
          </a:p>
        </p:txBody>
      </p:sp>
      <p:sp>
        <p:nvSpPr>
          <p:cNvPr id="5" name="Content Placeholder 4"/>
          <p:cNvSpPr>
            <a:spLocks noGrp="1"/>
          </p:cNvSpPr>
          <p:nvPr>
            <p:ph sz="half" idx="4294967295"/>
          </p:nvPr>
        </p:nvSpPr>
        <p:spPr>
          <a:xfrm>
            <a:off x="4851399" y="1086379"/>
            <a:ext cx="3818467" cy="3538537"/>
          </a:xfrm>
          <a:ln>
            <a:solidFill>
              <a:srgbClr val="FF0000"/>
            </a:solidFill>
          </a:ln>
        </p:spPr>
        <p:txBody>
          <a:bodyPr anchor="ctr">
            <a:normAutofit fontScale="62500" lnSpcReduction="20000"/>
          </a:bodyPr>
          <a:lstStyle/>
          <a:p>
            <a:pPr marL="0" indent="0">
              <a:lnSpc>
                <a:spcPct val="120000"/>
              </a:lnSpc>
              <a:buNone/>
            </a:pPr>
            <a:r>
              <a:rPr lang="en-US" dirty="0"/>
              <a:t>	</a:t>
            </a:r>
            <a:r>
              <a:rPr lang="en-US" sz="2850" dirty="0"/>
              <a:t>The Republic of </a:t>
            </a:r>
            <a:r>
              <a:rPr lang="en-US" sz="2850" dirty="0">
                <a:highlight>
                  <a:srgbClr val="00FFFF"/>
                </a:highlight>
              </a:rPr>
              <a:t>Kenya</a:t>
            </a:r>
            <a:r>
              <a:rPr lang="en-US" sz="2850" dirty="0"/>
              <a:t> is a country in </a:t>
            </a:r>
            <a:r>
              <a:rPr lang="en-US" sz="2850" u="sng" dirty="0"/>
              <a:t>East Africa</a:t>
            </a:r>
            <a:r>
              <a:rPr lang="en-US" sz="2850" dirty="0"/>
              <a:t>. </a:t>
            </a:r>
            <a:r>
              <a:rPr lang="en-US" sz="2850" u="sng" dirty="0"/>
              <a:t>Ethiopia</a:t>
            </a:r>
            <a:r>
              <a:rPr lang="en-US" sz="2850" dirty="0"/>
              <a:t> </a:t>
            </a:r>
            <a:r>
              <a:rPr lang="en-US" sz="2850" dirty="0">
                <a:highlight>
                  <a:srgbClr val="00FFFF"/>
                </a:highlight>
              </a:rPr>
              <a:t>borders</a:t>
            </a:r>
            <a:r>
              <a:rPr lang="en-US" sz="2850" dirty="0"/>
              <a:t> Kenya to the north. Kenya is bordered by </a:t>
            </a:r>
            <a:r>
              <a:rPr lang="en-US" sz="2850" u="sng" dirty="0"/>
              <a:t>Somalia </a:t>
            </a:r>
            <a:r>
              <a:rPr lang="en-US" sz="2850" dirty="0"/>
              <a:t>to the northeast, </a:t>
            </a:r>
            <a:r>
              <a:rPr lang="en-US" sz="2850" u="sng" dirty="0"/>
              <a:t>Tanzania </a:t>
            </a:r>
            <a:r>
              <a:rPr lang="en-US" sz="2850" dirty="0"/>
              <a:t>to the south, </a:t>
            </a:r>
            <a:r>
              <a:rPr lang="en-US" sz="2850" u="sng" dirty="0"/>
              <a:t>Uganda</a:t>
            </a:r>
            <a:r>
              <a:rPr lang="en-US" sz="2850" dirty="0"/>
              <a:t> to the west. On the Southeast is the </a:t>
            </a:r>
            <a:r>
              <a:rPr lang="en-US" sz="2850" u="sng" dirty="0"/>
              <a:t>Indian Ocean</a:t>
            </a:r>
            <a:r>
              <a:rPr lang="en-US" sz="2850" dirty="0"/>
              <a:t>.</a:t>
            </a:r>
          </a:p>
          <a:p>
            <a:pPr marL="0" indent="0">
              <a:lnSpc>
                <a:spcPct val="120000"/>
              </a:lnSpc>
              <a:buNone/>
            </a:pPr>
            <a:endParaRPr lang="en-US" sz="2850" dirty="0"/>
          </a:p>
          <a:p>
            <a:pPr marL="0" indent="0">
              <a:lnSpc>
                <a:spcPct val="120000"/>
              </a:lnSpc>
              <a:buNone/>
            </a:pPr>
            <a:r>
              <a:rPr lang="en-US" sz="2850" dirty="0">
                <a:latin typeface="Comic Sans MS"/>
                <a:cs typeface="Comic Sans MS"/>
              </a:rPr>
              <a:t>Kenya, an East African country, is surrounded by four African countries and the Indian Ocean. </a:t>
            </a:r>
          </a:p>
        </p:txBody>
      </p:sp>
      <p:sp>
        <p:nvSpPr>
          <p:cNvPr id="7" name="Title 1">
            <a:extLst>
              <a:ext uri="{FF2B5EF4-FFF2-40B4-BE49-F238E27FC236}">
                <a16:creationId xmlns:a16="http://schemas.microsoft.com/office/drawing/2014/main" id="{0C13067F-AA24-9EDD-22ED-E825C944B397}"/>
              </a:ext>
            </a:extLst>
          </p:cNvPr>
          <p:cNvSpPr txBox="1">
            <a:spLocks/>
          </p:cNvSpPr>
          <p:nvPr/>
        </p:nvSpPr>
        <p:spPr>
          <a:xfrm>
            <a:off x="377032" y="191283"/>
            <a:ext cx="7001400" cy="327300"/>
          </a:xfrm>
          <a:prstGeom prst="rect">
            <a:avLst/>
          </a:prstGeom>
          <a:noFill/>
          <a:ln>
            <a:noFill/>
          </a:ln>
        </p:spPr>
        <p:txBody>
          <a:bodyPr spcFirstLastPara="1" vert="horz" wrap="square" lIns="0" tIns="0" rIns="0" bIns="0" rtlCol="0" anchor="t" anchorCtr="0">
            <a:normAutofit/>
          </a:bodyPr>
          <a:lstStyle>
            <a:lvl1pPr marR="0" lvl="0" algn="l" defTabSz="685800" rtl="0" eaLnBrk="1" latinLnBrk="0" hangingPunct="1">
              <a:lnSpc>
                <a:spcPct val="90000"/>
              </a:lnSpc>
              <a:spcBef>
                <a:spcPts val="0"/>
              </a:spcBef>
              <a:spcAft>
                <a:spcPts val="0"/>
              </a:spcAft>
              <a:buClr>
                <a:schemeClr val="lt1"/>
              </a:buClr>
              <a:buSzPts val="2300"/>
              <a:buFont typeface="Arial"/>
              <a:buNone/>
              <a:defRPr sz="1700" b="1" i="0" u="none" strike="noStrike" kern="1200"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2000" dirty="0">
                <a:latin typeface="Arial" panose="020B0604020202020204" pitchFamily="34" charset="0"/>
              </a:rPr>
              <a:t>Model—I do it</a:t>
            </a:r>
          </a:p>
        </p:txBody>
      </p:sp>
    </p:spTree>
    <p:extLst>
      <p:ext uri="{BB962C8B-B14F-4D97-AF65-F5344CB8AC3E}">
        <p14:creationId xmlns:p14="http://schemas.microsoft.com/office/powerpoint/2010/main" val="2227678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68596"/>
            <a:ext cx="7001400" cy="327300"/>
          </a:xfrm>
          <a:noFill/>
        </p:spPr>
        <p:txBody>
          <a:bodyPr>
            <a:normAutofit/>
          </a:bodyPr>
          <a:lstStyle/>
          <a:p>
            <a:r>
              <a:rPr lang="en-US" sz="2000" dirty="0">
                <a:latin typeface="Arial" panose="020B0604020202020204" pitchFamily="34" charset="0"/>
              </a:rPr>
              <a:t>We do it</a:t>
            </a:r>
          </a:p>
        </p:txBody>
      </p:sp>
      <p:sp>
        <p:nvSpPr>
          <p:cNvPr id="3" name="Content Placeholder 2"/>
          <p:cNvSpPr>
            <a:spLocks noGrp="1"/>
          </p:cNvSpPr>
          <p:nvPr>
            <p:ph sz="half" idx="4294967295"/>
          </p:nvPr>
        </p:nvSpPr>
        <p:spPr>
          <a:xfrm>
            <a:off x="589666" y="1228726"/>
            <a:ext cx="3161068" cy="3538537"/>
          </a:xfrm>
          <a:ln>
            <a:solidFill>
              <a:srgbClr val="C00000"/>
            </a:solidFill>
          </a:ln>
        </p:spPr>
        <p:txBody>
          <a:bodyPr anchor="ctr">
            <a:normAutofit fontScale="55000" lnSpcReduction="20000"/>
          </a:bodyPr>
          <a:lstStyle/>
          <a:p>
            <a:pPr marL="400050" indent="-400050" eaLnBrk="0" fontAlgn="base" hangingPunct="0">
              <a:lnSpc>
                <a:spcPct val="120000"/>
              </a:lnSpc>
              <a:spcBef>
                <a:spcPct val="0"/>
              </a:spcBef>
              <a:spcAft>
                <a:spcPct val="0"/>
              </a:spcAft>
              <a:buNone/>
            </a:pPr>
            <a:endParaRPr lang="en-US" sz="2100" dirty="0">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None/>
            </a:pPr>
            <a:r>
              <a:rPr lang="en-US" sz="2475" b="1" dirty="0">
                <a:latin typeface="Helvetica" charset="0"/>
                <a:ea typeface="ＭＳ Ｐゴシック" charset="0"/>
                <a:cs typeface="ＭＳ Ｐゴシック" charset="0"/>
              </a:rPr>
              <a:t>Getting the Gist</a:t>
            </a:r>
            <a:br>
              <a:rPr lang="en-US" sz="2475" b="1" dirty="0">
                <a:latin typeface="Helvetica" charset="0"/>
                <a:ea typeface="ＭＳ Ｐゴシック" charset="0"/>
                <a:cs typeface="ＭＳ Ｐゴシック" charset="0"/>
              </a:rPr>
            </a:br>
            <a:endParaRPr lang="en-US" sz="24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dirty="0">
                <a:latin typeface="Helvetica" charset="0"/>
                <a:ea typeface="ＭＳ Ｐゴシック" charset="0"/>
                <a:cs typeface="ＭＳ Ｐゴシック" charset="0"/>
              </a:rPr>
              <a:t>Name the who or what the paragraph is about in a brief phrase. </a:t>
            </a:r>
            <a:br>
              <a:rPr lang="en-US" sz="2475" b="1" dirty="0">
                <a:latin typeface="Helvetica" charset="0"/>
                <a:ea typeface="ＭＳ Ｐゴシック" charset="0"/>
                <a:cs typeface="ＭＳ Ｐゴシック" charset="0"/>
              </a:rPr>
            </a:br>
            <a:endParaRPr lang="en-US" sz="24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dirty="0">
                <a:latin typeface="Helvetica" charset="0"/>
                <a:ea typeface="ＭＳ Ｐゴシック" charset="0"/>
                <a:cs typeface="ＭＳ Ｐゴシック" charset="0"/>
              </a:rPr>
              <a:t>Identify two or three important details about the topic.</a:t>
            </a:r>
            <a:br>
              <a:rPr lang="en-US" sz="2475" b="1" dirty="0">
                <a:latin typeface="Helvetica" charset="0"/>
                <a:ea typeface="ＭＳ Ｐゴシック" charset="0"/>
                <a:cs typeface="ＭＳ Ｐゴシック" charset="0"/>
              </a:rPr>
            </a:br>
            <a:endParaRPr lang="en-US" sz="2475" b="1" dirty="0">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dirty="0">
                <a:latin typeface="Helvetica" charset="0"/>
                <a:ea typeface="ＭＳ Ｐゴシック" charset="0"/>
                <a:cs typeface="ＭＳ Ｐゴシック" charset="0"/>
              </a:rPr>
              <a:t>“Shrink” the paragraph by  stating or writing the main idea. </a:t>
            </a:r>
            <a:r>
              <a:rPr lang="en-US" sz="2475" dirty="0">
                <a:latin typeface="Helvetica" charset="0"/>
                <a:ea typeface="ＭＳ Ｐゴシック" charset="0"/>
                <a:cs typeface="ＭＳ Ｐゴシック" charset="0"/>
              </a:rPr>
              <a:t>(Say it in 10 to 15 words)</a:t>
            </a:r>
            <a:br>
              <a:rPr lang="en-US" sz="2475" dirty="0">
                <a:latin typeface="Helvetica" charset="0"/>
                <a:ea typeface="ＭＳ Ｐゴシック" charset="0"/>
                <a:cs typeface="ＭＳ Ｐゴシック" charset="0"/>
              </a:rPr>
            </a:br>
            <a:endParaRPr lang="en-US" sz="2475" b="1" dirty="0">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None/>
            </a:pPr>
            <a:r>
              <a:rPr lang="en-US" b="1" dirty="0">
                <a:latin typeface="Helvetica" charset="0"/>
                <a:ea typeface="ＭＳ Ｐゴシック" charset="0"/>
                <a:cs typeface="ＭＳ Ｐゴシック" charset="0"/>
              </a:rPr>
              <a:t> </a:t>
            </a:r>
            <a:r>
              <a:rPr lang="en-US" sz="1200" dirty="0">
                <a:latin typeface="Helvetica" charset="0"/>
                <a:ea typeface="ＭＳ Ｐゴシック" charset="0"/>
                <a:cs typeface="ＭＳ Ｐゴシック" charset="0"/>
              </a:rPr>
              <a:t>(From Vaughn, et. al. Collaborative Strategic Reading)</a:t>
            </a:r>
          </a:p>
          <a:p>
            <a:pPr marL="0" indent="0">
              <a:lnSpc>
                <a:spcPct val="120000"/>
              </a:lnSpc>
              <a:buNone/>
            </a:pPr>
            <a:endParaRPr lang="en-US" dirty="0"/>
          </a:p>
        </p:txBody>
      </p:sp>
      <p:sp>
        <p:nvSpPr>
          <p:cNvPr id="5" name="Content Placeholder 4"/>
          <p:cNvSpPr>
            <a:spLocks noGrp="1"/>
          </p:cNvSpPr>
          <p:nvPr>
            <p:ph sz="half" idx="4294967295"/>
          </p:nvPr>
        </p:nvSpPr>
        <p:spPr>
          <a:xfrm>
            <a:off x="4749800" y="1228726"/>
            <a:ext cx="3911600" cy="3344862"/>
          </a:xfrm>
          <a:ln>
            <a:solidFill>
              <a:srgbClr val="FF0000"/>
            </a:solidFill>
          </a:ln>
        </p:spPr>
        <p:txBody>
          <a:bodyPr anchor="ctr">
            <a:normAutofit fontScale="47500" lnSpcReduction="20000"/>
          </a:bodyPr>
          <a:lstStyle/>
          <a:p>
            <a:pPr marL="0" indent="0">
              <a:lnSpc>
                <a:spcPct val="120000"/>
              </a:lnSpc>
              <a:buNone/>
            </a:pPr>
            <a:r>
              <a:rPr lang="en-US" dirty="0"/>
              <a:t>	</a:t>
            </a:r>
            <a:r>
              <a:rPr lang="en-US" sz="2850" dirty="0"/>
              <a:t>Part of their </a:t>
            </a:r>
            <a:r>
              <a:rPr lang="en-US" sz="2850" dirty="0">
                <a:highlight>
                  <a:srgbClr val="00FFFF"/>
                </a:highlight>
              </a:rPr>
              <a:t>history</a:t>
            </a:r>
            <a:r>
              <a:rPr lang="en-US" sz="2850" dirty="0"/>
              <a:t> was a time of problems. At some times, other countries attacked to take over the country. There was much fighting. </a:t>
            </a:r>
            <a:r>
              <a:rPr lang="en-US" sz="2850" dirty="0">
                <a:highlight>
                  <a:srgbClr val="00FFFF"/>
                </a:highlight>
              </a:rPr>
              <a:t>Kenya</a:t>
            </a:r>
            <a:r>
              <a:rPr lang="en-US" sz="2850" dirty="0"/>
              <a:t> was made a British colony. That meant that Kenyans did not rule their own land. The native people of Kenya believed in independence. They did not want to be a colony. It took years, but they got their land back. Kenya became independent in 1963, and the Kenyan people declared not only their independence but formed a country. They took the name Kenya as the name of their country. </a:t>
            </a:r>
            <a:endParaRPr lang="en-US" sz="2850" dirty="0">
              <a:latin typeface="Comic Sans MS"/>
              <a:cs typeface="Comic Sans MS"/>
            </a:endParaRPr>
          </a:p>
        </p:txBody>
      </p:sp>
    </p:spTree>
    <p:extLst>
      <p:ext uri="{BB962C8B-B14F-4D97-AF65-F5344CB8AC3E}">
        <p14:creationId xmlns:p14="http://schemas.microsoft.com/office/powerpoint/2010/main" val="300365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1C02-0791-936D-C163-46A46EDC217D}"/>
              </a:ext>
            </a:extLst>
          </p:cNvPr>
          <p:cNvSpPr>
            <a:spLocks noGrp="1"/>
          </p:cNvSpPr>
          <p:nvPr>
            <p:ph type="title"/>
          </p:nvPr>
        </p:nvSpPr>
        <p:spPr>
          <a:xfrm>
            <a:off x="390700" y="236015"/>
            <a:ext cx="7001400" cy="327300"/>
          </a:xfrm>
        </p:spPr>
        <p:txBody>
          <a:bodyPr>
            <a:noAutofit/>
          </a:bodyPr>
          <a:lstStyle/>
          <a:p>
            <a:r>
              <a:rPr lang="en-US" sz="2000" dirty="0"/>
              <a:t>Recommendations in this practice guide:</a:t>
            </a:r>
          </a:p>
        </p:txBody>
      </p:sp>
      <p:sp>
        <p:nvSpPr>
          <p:cNvPr id="5" name="TextBox 4">
            <a:extLst>
              <a:ext uri="{FF2B5EF4-FFF2-40B4-BE49-F238E27FC236}">
                <a16:creationId xmlns:a16="http://schemas.microsoft.com/office/drawing/2014/main" id="{EF2E00FB-5C50-8542-96C0-48064CAE4F27}"/>
              </a:ext>
            </a:extLst>
          </p:cNvPr>
          <p:cNvSpPr txBox="1"/>
          <p:nvPr/>
        </p:nvSpPr>
        <p:spPr>
          <a:xfrm>
            <a:off x="500982" y="863590"/>
            <a:ext cx="7001399" cy="3046988"/>
          </a:xfrm>
          <a:prstGeom prst="rect">
            <a:avLst/>
          </a:prstGeom>
          <a:noFill/>
        </p:spPr>
        <p:txBody>
          <a:bodyPr wrap="square" rtlCol="0">
            <a:spAutoFit/>
          </a:bodyPr>
          <a:lstStyle/>
          <a:p>
            <a:pPr marL="342900" indent="-342900">
              <a:spcBef>
                <a:spcPts val="1200"/>
              </a:spcBef>
              <a:buFont typeface="+mj-lt"/>
              <a:buAutoNum type="arabicPeriod"/>
            </a:pPr>
            <a:r>
              <a:rPr lang="en-US" dirty="0">
                <a:latin typeface="Arial" panose="020B0604020202020204" pitchFamily="34" charset="0"/>
                <a:cs typeface="Arial" panose="020B0604020202020204" pitchFamily="34" charset="0"/>
              </a:rPr>
              <a:t>Build students’ </a:t>
            </a:r>
            <a:r>
              <a:rPr lang="en-US" dirty="0">
                <a:highlight>
                  <a:srgbClr val="FFFF00"/>
                </a:highlight>
                <a:latin typeface="Arial" panose="020B0604020202020204" pitchFamily="34" charset="0"/>
                <a:cs typeface="Arial" panose="020B0604020202020204" pitchFamily="34" charset="0"/>
              </a:rPr>
              <a:t>decoding</a:t>
            </a:r>
            <a:r>
              <a:rPr lang="en-US" dirty="0">
                <a:latin typeface="Arial" panose="020B0604020202020204" pitchFamily="34" charset="0"/>
                <a:cs typeface="Arial" panose="020B0604020202020204" pitchFamily="34" charset="0"/>
              </a:rPr>
              <a:t> skills so they can read complex </a:t>
            </a:r>
            <a:r>
              <a:rPr lang="en-US" dirty="0">
                <a:highlight>
                  <a:srgbClr val="FFFF00"/>
                </a:highlight>
                <a:latin typeface="Arial" panose="020B0604020202020204" pitchFamily="34" charset="0"/>
                <a:cs typeface="Arial" panose="020B0604020202020204" pitchFamily="34" charset="0"/>
              </a:rPr>
              <a:t>multisyllabic words</a:t>
            </a:r>
            <a:r>
              <a:rPr lang="en-US"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Strong Level of Evidence</a:t>
            </a:r>
          </a:p>
          <a:p>
            <a:pPr marL="342900" indent="-342900">
              <a:spcBef>
                <a:spcPts val="1200"/>
              </a:spcBef>
              <a:buFont typeface="+mj-lt"/>
              <a:buAutoNum type="arabicPeriod"/>
            </a:pPr>
            <a:r>
              <a:rPr lang="en-US" dirty="0">
                <a:latin typeface="Arial" panose="020B0604020202020204" pitchFamily="34" charset="0"/>
                <a:cs typeface="Arial" panose="020B0604020202020204" pitchFamily="34" charset="0"/>
              </a:rPr>
              <a:t>Provide purposeful </a:t>
            </a:r>
            <a:r>
              <a:rPr lang="en-US" dirty="0">
                <a:highlight>
                  <a:srgbClr val="FFFF00"/>
                </a:highlight>
                <a:latin typeface="Arial" panose="020B0604020202020204" pitchFamily="34" charset="0"/>
                <a:cs typeface="Arial" panose="020B0604020202020204" pitchFamily="34" charset="0"/>
              </a:rPr>
              <a:t>fluency-building activities</a:t>
            </a:r>
            <a:r>
              <a:rPr lang="en-US" dirty="0">
                <a:latin typeface="Arial" panose="020B0604020202020204" pitchFamily="34" charset="0"/>
                <a:cs typeface="Arial" panose="020B0604020202020204" pitchFamily="34" charset="0"/>
              </a:rPr>
              <a:t> to help students read effortlessly. </a:t>
            </a:r>
            <a:r>
              <a:rPr lang="en-US" sz="1350" dirty="0">
                <a:latin typeface="Arial" panose="020B0604020202020204" pitchFamily="34" charset="0"/>
                <a:cs typeface="Arial" panose="020B0604020202020204" pitchFamily="34" charset="0"/>
              </a:rPr>
              <a:t>Strong Level of Evidence</a:t>
            </a:r>
          </a:p>
          <a:p>
            <a:pPr marL="342900" indent="-342900">
              <a:spcBef>
                <a:spcPts val="1200"/>
              </a:spcBef>
              <a:buFont typeface="+mj-lt"/>
              <a:buAutoNum type="arabicPeriod"/>
            </a:pPr>
            <a:r>
              <a:rPr lang="en-US" dirty="0">
                <a:latin typeface="Arial" panose="020B0604020202020204" pitchFamily="34" charset="0"/>
                <a:cs typeface="Arial" panose="020B0604020202020204" pitchFamily="34" charset="0"/>
              </a:rPr>
              <a:t>Routinely use a set of </a:t>
            </a:r>
            <a:r>
              <a:rPr lang="en-US" dirty="0">
                <a:highlight>
                  <a:srgbClr val="FFFF00"/>
                </a:highlight>
                <a:latin typeface="Arial" panose="020B0604020202020204" pitchFamily="34" charset="0"/>
                <a:cs typeface="Arial" panose="020B0604020202020204" pitchFamily="34" charset="0"/>
              </a:rPr>
              <a:t>comprehension-building practices</a:t>
            </a:r>
            <a:r>
              <a:rPr lang="en-US" dirty="0">
                <a:latin typeface="Arial" panose="020B0604020202020204" pitchFamily="34" charset="0"/>
                <a:cs typeface="Arial" panose="020B0604020202020204" pitchFamily="34" charset="0"/>
              </a:rPr>
              <a:t> to help students make sense of the text.  </a:t>
            </a:r>
            <a:r>
              <a:rPr lang="en-US" sz="1350" dirty="0">
                <a:latin typeface="Arial" panose="020B0604020202020204" pitchFamily="34" charset="0"/>
                <a:cs typeface="Arial" panose="020B0604020202020204" pitchFamily="34" charset="0"/>
              </a:rPr>
              <a:t>Strong Level of Evidence</a:t>
            </a:r>
          </a:p>
          <a:p>
            <a:pPr marL="342900" indent="-342900">
              <a:spcBef>
                <a:spcPts val="1200"/>
              </a:spcBef>
              <a:buFont typeface="+mj-lt"/>
              <a:buAutoNum type="arabicPeriod"/>
            </a:pPr>
            <a:r>
              <a:rPr lang="en-US" dirty="0">
                <a:latin typeface="Arial" panose="020B0604020202020204" pitchFamily="34" charset="0"/>
                <a:cs typeface="Arial" panose="020B0604020202020204" pitchFamily="34" charset="0"/>
              </a:rPr>
              <a:t>Provide students with opportunities to practice making sense of stretch text (i.e., </a:t>
            </a:r>
            <a:r>
              <a:rPr lang="en-US" dirty="0">
                <a:highlight>
                  <a:srgbClr val="FFFF00"/>
                </a:highlight>
                <a:latin typeface="Arial" panose="020B0604020202020204" pitchFamily="34" charset="0"/>
                <a:cs typeface="Arial" panose="020B0604020202020204" pitchFamily="34" charset="0"/>
              </a:rPr>
              <a:t>challenging text)</a:t>
            </a:r>
            <a:r>
              <a:rPr lang="en-US" dirty="0">
                <a:latin typeface="Arial" panose="020B0604020202020204" pitchFamily="34" charset="0"/>
                <a:cs typeface="Arial" panose="020B0604020202020204" pitchFamily="34" charset="0"/>
              </a:rPr>
              <a:t> that will expose them to complex ideas and information.  </a:t>
            </a:r>
            <a:r>
              <a:rPr lang="en-US" sz="1350" dirty="0">
                <a:latin typeface="Arial" panose="020B0604020202020204" pitchFamily="34" charset="0"/>
                <a:cs typeface="Arial" panose="020B0604020202020204" pitchFamily="34" charset="0"/>
              </a:rPr>
              <a:t>Moderate Level of Evidence</a:t>
            </a:r>
          </a:p>
        </p:txBody>
      </p:sp>
    </p:spTree>
    <p:extLst>
      <p:ext uri="{BB962C8B-B14F-4D97-AF65-F5344CB8AC3E}">
        <p14:creationId xmlns:p14="http://schemas.microsoft.com/office/powerpoint/2010/main" val="30232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77059"/>
            <a:ext cx="7001400" cy="327300"/>
          </a:xfrm>
          <a:noFill/>
        </p:spPr>
        <p:txBody>
          <a:bodyPr>
            <a:normAutofit/>
          </a:bodyPr>
          <a:lstStyle/>
          <a:p>
            <a:r>
              <a:rPr lang="en-US" sz="2000" b="1" dirty="0"/>
              <a:t>We do it</a:t>
            </a:r>
            <a:endParaRPr lang="en-US" sz="2000" dirty="0"/>
          </a:p>
        </p:txBody>
      </p:sp>
      <p:sp>
        <p:nvSpPr>
          <p:cNvPr id="5" name="Content Placeholder 4"/>
          <p:cNvSpPr>
            <a:spLocks noGrp="1"/>
          </p:cNvSpPr>
          <p:nvPr>
            <p:ph sz="half" idx="4294967295"/>
          </p:nvPr>
        </p:nvSpPr>
        <p:spPr>
          <a:xfrm>
            <a:off x="4571999" y="1094847"/>
            <a:ext cx="4334933" cy="3538538"/>
          </a:xfrm>
          <a:ln>
            <a:solidFill>
              <a:srgbClr val="FF0000"/>
            </a:solidFill>
          </a:ln>
        </p:spPr>
        <p:txBody>
          <a:bodyPr anchor="ctr">
            <a:normAutofit fontScale="25000" lnSpcReduction="20000"/>
          </a:bodyPr>
          <a:lstStyle/>
          <a:p>
            <a:pPr marL="0" indent="0">
              <a:lnSpc>
                <a:spcPct val="120000"/>
              </a:lnSpc>
              <a:buNone/>
            </a:pPr>
            <a:r>
              <a:rPr lang="en-US" sz="6000" dirty="0"/>
              <a:t>Part of their </a:t>
            </a:r>
            <a:r>
              <a:rPr lang="en-US" sz="6000" dirty="0">
                <a:highlight>
                  <a:srgbClr val="00FFFF"/>
                </a:highlight>
              </a:rPr>
              <a:t>history </a:t>
            </a:r>
            <a:r>
              <a:rPr lang="en-US" sz="6000" dirty="0"/>
              <a:t>was a time of problems. At some times, other countries attacked to take over the country. There was much fighting. </a:t>
            </a:r>
            <a:r>
              <a:rPr lang="en-US" sz="6000" dirty="0">
                <a:highlight>
                  <a:srgbClr val="00FFFF"/>
                </a:highlight>
              </a:rPr>
              <a:t>Kenya </a:t>
            </a:r>
            <a:r>
              <a:rPr lang="en-US" sz="6000" dirty="0"/>
              <a:t>was made a </a:t>
            </a:r>
            <a:r>
              <a:rPr lang="en-US" sz="6000" u="sng" dirty="0"/>
              <a:t>British colony. </a:t>
            </a:r>
            <a:r>
              <a:rPr lang="en-US" sz="6000" dirty="0"/>
              <a:t>That meant that Kenyans did not rule their own land. The native people of Kenya believed in independence. They did not want to be a colony. It took years, but they got their land back. Kenya became </a:t>
            </a:r>
            <a:r>
              <a:rPr lang="en-US" sz="6000" u="sng" dirty="0"/>
              <a:t>independent in 1963, </a:t>
            </a:r>
            <a:r>
              <a:rPr lang="en-US" sz="6000" dirty="0"/>
              <a:t>and the Kenyan people declared not only their independence but formed a country. They took the name Kenya as the name of their country. </a:t>
            </a:r>
            <a:endParaRPr lang="en-US" sz="6000" dirty="0">
              <a:latin typeface="Comic Sans MS"/>
              <a:cs typeface="Comic Sans MS"/>
            </a:endParaRPr>
          </a:p>
          <a:p>
            <a:pPr marL="0" indent="0">
              <a:lnSpc>
                <a:spcPct val="120000"/>
              </a:lnSpc>
              <a:buNone/>
            </a:pPr>
            <a:r>
              <a:rPr lang="en-US" sz="6000" dirty="0">
                <a:latin typeface="Comic Sans MS"/>
                <a:cs typeface="Comic Sans MS"/>
              </a:rPr>
              <a:t>Kenya, once a British colony, became an independent country in 1963. </a:t>
            </a:r>
          </a:p>
        </p:txBody>
      </p:sp>
      <p:sp>
        <p:nvSpPr>
          <p:cNvPr id="6" name="Content Placeholder 2">
            <a:extLst>
              <a:ext uri="{FF2B5EF4-FFF2-40B4-BE49-F238E27FC236}">
                <a16:creationId xmlns:a16="http://schemas.microsoft.com/office/drawing/2014/main" id="{BCF8D00B-B0F5-4462-DB58-48222C61CA16}"/>
              </a:ext>
            </a:extLst>
          </p:cNvPr>
          <p:cNvSpPr txBox="1">
            <a:spLocks/>
          </p:cNvSpPr>
          <p:nvPr/>
        </p:nvSpPr>
        <p:spPr>
          <a:xfrm>
            <a:off x="598132" y="1094848"/>
            <a:ext cx="3161068" cy="3538537"/>
          </a:xfrm>
          <a:prstGeom prst="rect">
            <a:avLst/>
          </a:prstGeom>
          <a:ln>
            <a:solidFill>
              <a:srgbClr val="C00000"/>
            </a:solidFill>
          </a:ln>
        </p:spPr>
        <p:txBody>
          <a:bodyPr vert="horz" lIns="91440" tIns="45720" rIns="91440" bIns="45720" rtlCol="0" anchor="ct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indent="-400050" eaLnBrk="0" fontAlgn="base" hangingPunct="0">
              <a:lnSpc>
                <a:spcPct val="120000"/>
              </a:lnSpc>
              <a:spcBef>
                <a:spcPct val="0"/>
              </a:spcBef>
              <a:spcAft>
                <a:spcPct val="0"/>
              </a:spcAft>
              <a:buFont typeface="Arial" panose="020B0604020202020204" pitchFamily="34" charset="0"/>
              <a:buNone/>
            </a:pPr>
            <a:endParaRPr lang="en-US">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Font typeface="Arial" panose="020B0604020202020204" pitchFamily="34" charset="0"/>
              <a:buNone/>
            </a:pPr>
            <a:r>
              <a:rPr lang="en-US" sz="2475" b="1">
                <a:latin typeface="Helvetica" charset="0"/>
                <a:ea typeface="ＭＳ Ｐゴシック" charset="0"/>
                <a:cs typeface="ＭＳ Ｐゴシック" charset="0"/>
              </a:rPr>
              <a:t>Getting the Gist</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Name the who or what the paragraph is about in a brief phrase. </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Identify two or three important details about the topic.</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“Shrink” the paragraph by  stating or writing the main idea. </a:t>
            </a:r>
            <a:r>
              <a:rPr lang="en-US" sz="2475">
                <a:latin typeface="Helvetica" charset="0"/>
                <a:ea typeface="ＭＳ Ｐゴシック" charset="0"/>
                <a:cs typeface="ＭＳ Ｐゴシック" charset="0"/>
              </a:rPr>
              <a:t>(Say it in 10 to 15 words)</a:t>
            </a:r>
            <a:br>
              <a:rPr lang="en-US" sz="2475">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Font typeface="Arial" panose="020B0604020202020204" pitchFamily="34" charset="0"/>
              <a:buNone/>
            </a:pPr>
            <a:r>
              <a:rPr lang="en-US" b="1">
                <a:latin typeface="Helvetica" charset="0"/>
                <a:ea typeface="ＭＳ Ｐゴシック" charset="0"/>
                <a:cs typeface="ＭＳ Ｐゴシック" charset="0"/>
              </a:rPr>
              <a:t> </a:t>
            </a:r>
            <a:r>
              <a:rPr lang="en-US" sz="1200">
                <a:latin typeface="Helvetica" charset="0"/>
                <a:ea typeface="ＭＳ Ｐゴシック" charset="0"/>
                <a:cs typeface="ＭＳ Ｐゴシック" charset="0"/>
              </a:rPr>
              <a:t>(From Vaughn, et. al. Collaborative Strategic Reading)</a:t>
            </a:r>
          </a:p>
          <a:p>
            <a:pPr marL="0" indent="0">
              <a:lnSpc>
                <a:spcPct val="120000"/>
              </a:lnSpc>
              <a:buFont typeface="Arial" panose="020B0604020202020204" pitchFamily="34" charset="0"/>
              <a:buNone/>
            </a:pPr>
            <a:endParaRPr lang="en-US" dirty="0"/>
          </a:p>
        </p:txBody>
      </p:sp>
    </p:spTree>
    <p:extLst>
      <p:ext uri="{BB962C8B-B14F-4D97-AF65-F5344CB8AC3E}">
        <p14:creationId xmlns:p14="http://schemas.microsoft.com/office/powerpoint/2010/main" val="2749910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68590"/>
            <a:ext cx="7001400" cy="327300"/>
          </a:xfrm>
          <a:noFill/>
        </p:spPr>
        <p:txBody>
          <a:bodyPr>
            <a:normAutofit/>
          </a:bodyPr>
          <a:lstStyle/>
          <a:p>
            <a:r>
              <a:rPr lang="en-US" sz="2000" dirty="0">
                <a:latin typeface="Arial" panose="020B0604020202020204" pitchFamily="34" charset="0"/>
              </a:rPr>
              <a:t>We do it</a:t>
            </a:r>
          </a:p>
        </p:txBody>
      </p:sp>
      <p:sp>
        <p:nvSpPr>
          <p:cNvPr id="5" name="Content Placeholder 4"/>
          <p:cNvSpPr>
            <a:spLocks noGrp="1"/>
          </p:cNvSpPr>
          <p:nvPr>
            <p:ph sz="half" idx="4294967295"/>
          </p:nvPr>
        </p:nvSpPr>
        <p:spPr>
          <a:xfrm>
            <a:off x="4682066" y="1131360"/>
            <a:ext cx="4071233" cy="3538537"/>
          </a:xfrm>
          <a:ln>
            <a:solidFill>
              <a:srgbClr val="FF0000"/>
            </a:solidFill>
          </a:ln>
        </p:spPr>
        <p:txBody>
          <a:bodyPr>
            <a:normAutofit fontScale="62500" lnSpcReduction="20000"/>
          </a:bodyPr>
          <a:lstStyle/>
          <a:p>
            <a:pPr marL="0" indent="0">
              <a:lnSpc>
                <a:spcPct val="120000"/>
              </a:lnSpc>
              <a:buNone/>
            </a:pPr>
            <a:r>
              <a:rPr lang="en-US" dirty="0"/>
              <a:t>	</a:t>
            </a:r>
            <a:r>
              <a:rPr lang="en-US" sz="2400" dirty="0"/>
              <a:t>There are </a:t>
            </a:r>
            <a:r>
              <a:rPr lang="en-US" sz="2400" dirty="0">
                <a:highlight>
                  <a:srgbClr val="00FFFF"/>
                </a:highlight>
              </a:rPr>
              <a:t>different groups of people in Kenya</a:t>
            </a:r>
            <a:r>
              <a:rPr lang="en-US" sz="2400" dirty="0"/>
              <a:t>. It was not one country before it became a colony. Different groups lived in different places and had their own languages and ways of living. After independence, they joined together in one country, but they still have differences. There are different culture groups within Kenya. While they are from the same region they have different histories. Each has its own traditions. Traditions should be respected. While most people in Kenya speak and write in English because of the colonial years, each culture has its own language and history. There still are problems having a united country.</a:t>
            </a:r>
          </a:p>
        </p:txBody>
      </p:sp>
      <p:sp>
        <p:nvSpPr>
          <p:cNvPr id="6" name="Content Placeholder 2">
            <a:extLst>
              <a:ext uri="{FF2B5EF4-FFF2-40B4-BE49-F238E27FC236}">
                <a16:creationId xmlns:a16="http://schemas.microsoft.com/office/drawing/2014/main" id="{89567E41-C1DE-EA17-E23A-AD6A53E552A5}"/>
              </a:ext>
            </a:extLst>
          </p:cNvPr>
          <p:cNvSpPr txBox="1">
            <a:spLocks/>
          </p:cNvSpPr>
          <p:nvPr/>
        </p:nvSpPr>
        <p:spPr>
          <a:xfrm>
            <a:off x="572732" y="1131360"/>
            <a:ext cx="3161068" cy="3538537"/>
          </a:xfrm>
          <a:prstGeom prst="rect">
            <a:avLst/>
          </a:prstGeom>
          <a:ln>
            <a:solidFill>
              <a:srgbClr val="C00000"/>
            </a:solidFill>
          </a:ln>
        </p:spPr>
        <p:txBody>
          <a:bodyPr vert="horz" lIns="91440" tIns="45720" rIns="91440" bIns="45720" rtlCol="0" anchor="ct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indent="-400050" eaLnBrk="0" fontAlgn="base" hangingPunct="0">
              <a:lnSpc>
                <a:spcPct val="120000"/>
              </a:lnSpc>
              <a:spcBef>
                <a:spcPct val="0"/>
              </a:spcBef>
              <a:spcAft>
                <a:spcPct val="0"/>
              </a:spcAft>
              <a:buFont typeface="Arial" panose="020B0604020202020204" pitchFamily="34" charset="0"/>
              <a:buNone/>
            </a:pPr>
            <a:endParaRPr lang="en-US">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Font typeface="Arial" panose="020B0604020202020204" pitchFamily="34" charset="0"/>
              <a:buNone/>
            </a:pPr>
            <a:r>
              <a:rPr lang="en-US" sz="2475" b="1">
                <a:latin typeface="Helvetica" charset="0"/>
                <a:ea typeface="ＭＳ Ｐゴシック" charset="0"/>
                <a:cs typeface="ＭＳ Ｐゴシック" charset="0"/>
              </a:rPr>
              <a:t>Getting the Gist</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Name the who or what the paragraph is about in a brief phrase. </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Identify two or three important details about the topic.</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“Shrink” the paragraph by  stating or writing the main idea. </a:t>
            </a:r>
            <a:r>
              <a:rPr lang="en-US" sz="2475">
                <a:latin typeface="Helvetica" charset="0"/>
                <a:ea typeface="ＭＳ Ｐゴシック" charset="0"/>
                <a:cs typeface="ＭＳ Ｐゴシック" charset="0"/>
              </a:rPr>
              <a:t>(Say it in 10 to 15 words)</a:t>
            </a:r>
            <a:br>
              <a:rPr lang="en-US" sz="2475">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Font typeface="Arial" panose="020B0604020202020204" pitchFamily="34" charset="0"/>
              <a:buNone/>
            </a:pPr>
            <a:r>
              <a:rPr lang="en-US" b="1">
                <a:latin typeface="Helvetica" charset="0"/>
                <a:ea typeface="ＭＳ Ｐゴシック" charset="0"/>
                <a:cs typeface="ＭＳ Ｐゴシック" charset="0"/>
              </a:rPr>
              <a:t> </a:t>
            </a:r>
            <a:r>
              <a:rPr lang="en-US" sz="1200">
                <a:latin typeface="Helvetica" charset="0"/>
                <a:ea typeface="ＭＳ Ｐゴシック" charset="0"/>
                <a:cs typeface="ＭＳ Ｐゴシック" charset="0"/>
              </a:rPr>
              <a:t>(From Vaughn, et. al. Collaborative Strategic Reading)</a:t>
            </a:r>
          </a:p>
          <a:p>
            <a:pPr marL="0" indent="0">
              <a:lnSpc>
                <a:spcPct val="120000"/>
              </a:lnSpc>
              <a:buFont typeface="Arial" panose="020B0604020202020204" pitchFamily="34" charset="0"/>
              <a:buNone/>
            </a:pPr>
            <a:endParaRPr lang="en-US" dirty="0"/>
          </a:p>
        </p:txBody>
      </p:sp>
    </p:spTree>
    <p:extLst>
      <p:ext uri="{BB962C8B-B14F-4D97-AF65-F5344CB8AC3E}">
        <p14:creationId xmlns:p14="http://schemas.microsoft.com/office/powerpoint/2010/main" val="3828550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285525"/>
            <a:ext cx="7001400" cy="327300"/>
          </a:xfrm>
          <a:noFill/>
        </p:spPr>
        <p:txBody>
          <a:bodyPr>
            <a:normAutofit/>
          </a:bodyPr>
          <a:lstStyle/>
          <a:p>
            <a:r>
              <a:rPr lang="en-US" sz="2000" b="1" dirty="0"/>
              <a:t>We do it</a:t>
            </a:r>
          </a:p>
        </p:txBody>
      </p:sp>
      <p:sp>
        <p:nvSpPr>
          <p:cNvPr id="5" name="Content Placeholder 4"/>
          <p:cNvSpPr>
            <a:spLocks noGrp="1"/>
          </p:cNvSpPr>
          <p:nvPr>
            <p:ph sz="half" idx="4294967295"/>
          </p:nvPr>
        </p:nvSpPr>
        <p:spPr>
          <a:xfrm>
            <a:off x="4495801" y="762000"/>
            <a:ext cx="4495800" cy="4182533"/>
          </a:xfrm>
          <a:ln>
            <a:solidFill>
              <a:srgbClr val="FF0000"/>
            </a:solidFill>
          </a:ln>
        </p:spPr>
        <p:txBody>
          <a:bodyPr anchor="ctr">
            <a:normAutofit fontScale="25000" lnSpcReduction="20000"/>
          </a:bodyPr>
          <a:lstStyle/>
          <a:p>
            <a:pPr marL="0" indent="0">
              <a:lnSpc>
                <a:spcPct val="120000"/>
              </a:lnSpc>
              <a:buNone/>
            </a:pPr>
            <a:r>
              <a:rPr lang="en-US" sz="5400" dirty="0"/>
              <a:t>There are </a:t>
            </a:r>
            <a:r>
              <a:rPr lang="en-US" sz="5400" dirty="0">
                <a:highlight>
                  <a:srgbClr val="00FFFF"/>
                </a:highlight>
              </a:rPr>
              <a:t>different groups of people in Kenya</a:t>
            </a:r>
            <a:r>
              <a:rPr lang="en-US" sz="5400" dirty="0"/>
              <a:t>. It was not one country before it became a colony. Different groups lived in different places and had their </a:t>
            </a:r>
            <a:r>
              <a:rPr lang="en-US" sz="5400" u="sng" dirty="0"/>
              <a:t>own languages </a:t>
            </a:r>
            <a:r>
              <a:rPr lang="en-US" sz="5400" dirty="0"/>
              <a:t>and </a:t>
            </a:r>
            <a:r>
              <a:rPr lang="en-US" sz="5400" u="sng" dirty="0"/>
              <a:t>ways of living</a:t>
            </a:r>
            <a:r>
              <a:rPr lang="en-US" sz="5400" dirty="0"/>
              <a:t>. After independence, they joined together in one country, but they still have differences. There are different </a:t>
            </a:r>
            <a:r>
              <a:rPr lang="en-US" sz="5400" u="sng" dirty="0"/>
              <a:t>culture </a:t>
            </a:r>
            <a:r>
              <a:rPr lang="en-US" sz="5400" dirty="0"/>
              <a:t>groups within Kenya. While they are from the same region they have different </a:t>
            </a:r>
            <a:r>
              <a:rPr lang="en-US" sz="5400" u="sng" dirty="0"/>
              <a:t>histories</a:t>
            </a:r>
            <a:r>
              <a:rPr lang="en-US" sz="5400" dirty="0"/>
              <a:t>. Each has its own </a:t>
            </a:r>
            <a:r>
              <a:rPr lang="en-US" sz="5400" u="sng" dirty="0"/>
              <a:t>traditions.</a:t>
            </a:r>
            <a:r>
              <a:rPr lang="en-US" sz="5400" dirty="0"/>
              <a:t> Traditions should be respected. While most people in Kenya speak and write in English because of the colonial years, each culture has its own language and history. There still are problems having a united country.</a:t>
            </a:r>
          </a:p>
          <a:p>
            <a:pPr marL="0" indent="0">
              <a:lnSpc>
                <a:spcPct val="120000"/>
              </a:lnSpc>
              <a:buNone/>
            </a:pPr>
            <a:r>
              <a:rPr lang="en-US" sz="5400" dirty="0">
                <a:latin typeface="Comic Sans MS"/>
                <a:cs typeface="Comic Sans MS"/>
              </a:rPr>
              <a:t>Groups in Kenya have different cultures, traditions, histories, and languages.</a:t>
            </a:r>
          </a:p>
          <a:p>
            <a:pPr marL="0" indent="0">
              <a:lnSpc>
                <a:spcPct val="120000"/>
              </a:lnSpc>
              <a:buNone/>
            </a:pPr>
            <a:r>
              <a:rPr lang="en-US" sz="5400" dirty="0">
                <a:latin typeface="Comic Sans MS"/>
                <a:cs typeface="Comic Sans MS"/>
              </a:rPr>
              <a:t>Conflict occurs in Kenya because the citizens have different cultures, traditions, histories, and languages.</a:t>
            </a:r>
          </a:p>
        </p:txBody>
      </p:sp>
      <p:sp>
        <p:nvSpPr>
          <p:cNvPr id="6" name="Content Placeholder 2">
            <a:extLst>
              <a:ext uri="{FF2B5EF4-FFF2-40B4-BE49-F238E27FC236}">
                <a16:creationId xmlns:a16="http://schemas.microsoft.com/office/drawing/2014/main" id="{02BE7758-E643-2917-C581-C53EADE3F90D}"/>
              </a:ext>
            </a:extLst>
          </p:cNvPr>
          <p:cNvSpPr txBox="1">
            <a:spLocks/>
          </p:cNvSpPr>
          <p:nvPr/>
        </p:nvSpPr>
        <p:spPr>
          <a:xfrm>
            <a:off x="564266" y="1128712"/>
            <a:ext cx="3161068" cy="3538537"/>
          </a:xfrm>
          <a:prstGeom prst="rect">
            <a:avLst/>
          </a:prstGeom>
          <a:ln>
            <a:solidFill>
              <a:srgbClr val="C00000"/>
            </a:solidFill>
          </a:ln>
        </p:spPr>
        <p:txBody>
          <a:bodyPr vert="horz" lIns="91440" tIns="45720" rIns="91440" bIns="45720" rtlCol="0" anchor="ct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0050" indent="-400050" eaLnBrk="0" fontAlgn="base" hangingPunct="0">
              <a:lnSpc>
                <a:spcPct val="120000"/>
              </a:lnSpc>
              <a:spcBef>
                <a:spcPct val="0"/>
              </a:spcBef>
              <a:spcAft>
                <a:spcPct val="0"/>
              </a:spcAft>
              <a:buFont typeface="Arial" panose="020B0604020202020204" pitchFamily="34" charset="0"/>
              <a:buNone/>
            </a:pPr>
            <a:endParaRPr lang="en-US">
              <a:latin typeface="Helvetica" charset="0"/>
              <a:ea typeface="ＭＳ Ｐゴシック" charset="0"/>
              <a:cs typeface="ＭＳ Ｐゴシック" charset="0"/>
            </a:endParaRPr>
          </a:p>
          <a:p>
            <a:pPr marL="400050" indent="-400050" algn="ctr" eaLnBrk="0" fontAlgn="base" hangingPunct="0">
              <a:lnSpc>
                <a:spcPct val="120000"/>
              </a:lnSpc>
              <a:spcBef>
                <a:spcPct val="0"/>
              </a:spcBef>
              <a:spcAft>
                <a:spcPct val="0"/>
              </a:spcAft>
              <a:buFont typeface="Arial" panose="020B0604020202020204" pitchFamily="34" charset="0"/>
              <a:buNone/>
            </a:pPr>
            <a:r>
              <a:rPr lang="en-US" sz="2475" b="1">
                <a:latin typeface="Helvetica" charset="0"/>
                <a:ea typeface="ＭＳ Ｐゴシック" charset="0"/>
                <a:cs typeface="ＭＳ Ｐゴシック" charset="0"/>
              </a:rPr>
              <a:t>Getting the Gist</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Name the who or what the paragraph is about in a brief phrase. </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Identify two or three important details about the topic.</a:t>
            </a:r>
            <a:br>
              <a:rPr lang="en-US" sz="2475" b="1">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400050" indent="-400050" eaLnBrk="0" fontAlgn="base" hangingPunct="0">
              <a:lnSpc>
                <a:spcPct val="120000"/>
              </a:lnSpc>
              <a:spcBef>
                <a:spcPct val="0"/>
              </a:spcBef>
              <a:spcAft>
                <a:spcPct val="0"/>
              </a:spcAft>
              <a:buFontTx/>
              <a:buAutoNum type="arabicPeriod"/>
            </a:pPr>
            <a:r>
              <a:rPr lang="en-US" sz="2475" b="1">
                <a:latin typeface="Helvetica" charset="0"/>
                <a:ea typeface="ＭＳ Ｐゴシック" charset="0"/>
                <a:cs typeface="ＭＳ Ｐゴシック" charset="0"/>
              </a:rPr>
              <a:t>“Shrink” the paragraph by  stating or writing the main idea. </a:t>
            </a:r>
            <a:r>
              <a:rPr lang="en-US" sz="2475">
                <a:latin typeface="Helvetica" charset="0"/>
                <a:ea typeface="ＭＳ Ｐゴシック" charset="0"/>
                <a:cs typeface="ＭＳ Ｐゴシック" charset="0"/>
              </a:rPr>
              <a:t>(Say it in 10 to 15 words)</a:t>
            </a:r>
            <a:br>
              <a:rPr lang="en-US" sz="2475">
                <a:latin typeface="Helvetica" charset="0"/>
                <a:ea typeface="ＭＳ Ｐゴシック" charset="0"/>
                <a:cs typeface="ＭＳ Ｐゴシック" charset="0"/>
              </a:rPr>
            </a:br>
            <a:endParaRPr lang="en-US" sz="2475" b="1">
              <a:latin typeface="Helvetica" charset="0"/>
              <a:ea typeface="ＭＳ Ｐゴシック" charset="0"/>
              <a:cs typeface="ＭＳ Ｐゴシック" charset="0"/>
            </a:endParaRPr>
          </a:p>
          <a:p>
            <a:pPr marL="0" indent="0" eaLnBrk="0" fontAlgn="base" hangingPunct="0">
              <a:lnSpc>
                <a:spcPct val="120000"/>
              </a:lnSpc>
              <a:spcBef>
                <a:spcPct val="0"/>
              </a:spcBef>
              <a:spcAft>
                <a:spcPct val="0"/>
              </a:spcAft>
              <a:buFont typeface="Arial" panose="020B0604020202020204" pitchFamily="34" charset="0"/>
              <a:buNone/>
            </a:pPr>
            <a:r>
              <a:rPr lang="en-US" b="1">
                <a:latin typeface="Helvetica" charset="0"/>
                <a:ea typeface="ＭＳ Ｐゴシック" charset="0"/>
                <a:cs typeface="ＭＳ Ｐゴシック" charset="0"/>
              </a:rPr>
              <a:t> </a:t>
            </a:r>
            <a:r>
              <a:rPr lang="en-US" sz="1200">
                <a:latin typeface="Helvetica" charset="0"/>
                <a:ea typeface="ＭＳ Ｐゴシック" charset="0"/>
                <a:cs typeface="ＭＳ Ｐゴシック" charset="0"/>
              </a:rPr>
              <a:t>(From Vaughn, et. al. Collaborative Strategic Reading)</a:t>
            </a:r>
          </a:p>
          <a:p>
            <a:pPr marL="0" indent="0">
              <a:lnSpc>
                <a:spcPct val="120000"/>
              </a:lnSpc>
              <a:buFont typeface="Arial" panose="020B0604020202020204" pitchFamily="34" charset="0"/>
              <a:buNone/>
            </a:pPr>
            <a:endParaRPr lang="en-US" dirty="0"/>
          </a:p>
        </p:txBody>
      </p:sp>
    </p:spTree>
    <p:extLst>
      <p:ext uri="{BB962C8B-B14F-4D97-AF65-F5344CB8AC3E}">
        <p14:creationId xmlns:p14="http://schemas.microsoft.com/office/powerpoint/2010/main" val="374316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0700" y="258642"/>
            <a:ext cx="7001400" cy="297545"/>
          </a:xfrm>
        </p:spPr>
        <p:txBody>
          <a:bodyPr>
            <a:normAutofit/>
          </a:bodyPr>
          <a:lstStyle/>
          <a:p>
            <a:r>
              <a:rPr lang="en-US" sz="2000" dirty="0"/>
              <a:t>Summary</a:t>
            </a:r>
          </a:p>
        </p:txBody>
      </p:sp>
      <p:sp>
        <p:nvSpPr>
          <p:cNvPr id="7" name="Content Placeholder 6"/>
          <p:cNvSpPr>
            <a:spLocks noGrp="1"/>
          </p:cNvSpPr>
          <p:nvPr>
            <p:ph idx="4294967295"/>
          </p:nvPr>
        </p:nvSpPr>
        <p:spPr>
          <a:xfrm>
            <a:off x="1385094" y="957021"/>
            <a:ext cx="6373812" cy="3754438"/>
          </a:xfrm>
        </p:spPr>
        <p:txBody>
          <a:bodyPr>
            <a:normAutofit fontScale="85000" lnSpcReduction="10000"/>
          </a:bodyPr>
          <a:lstStyle/>
          <a:p>
            <a:pPr marL="0" indent="0">
              <a:lnSpc>
                <a:spcPct val="200000"/>
              </a:lnSpc>
              <a:buNone/>
            </a:pPr>
            <a:r>
              <a:rPr lang="en-US" dirty="0">
                <a:latin typeface="Comic Sans MS"/>
                <a:cs typeface="Comic Sans MS"/>
              </a:rPr>
              <a:t>	</a:t>
            </a:r>
            <a:r>
              <a:rPr lang="en-US" sz="2400" dirty="0">
                <a:latin typeface="Comic Sans MS"/>
                <a:cs typeface="Comic Sans MS"/>
              </a:rPr>
              <a:t>Kenya, an East African country, is surrounded by four African countries and the Indian Ocean. Kenya, once a British colony, became an independent country in 1963. Conflict occurs in Kenya because the citizens have different cultures, traditions, histories, and languages.</a:t>
            </a:r>
          </a:p>
          <a:p>
            <a:pPr marL="0" indent="0">
              <a:buNone/>
            </a:pPr>
            <a:endParaRPr lang="en-US" dirty="0">
              <a:latin typeface="Comic Sans MS"/>
              <a:cs typeface="Comic Sans MS"/>
            </a:endParaRPr>
          </a:p>
          <a:p>
            <a:pPr marL="0" indent="0">
              <a:buNone/>
            </a:pPr>
            <a:endParaRPr lang="en-US" dirty="0">
              <a:latin typeface="Comic Sans MS"/>
              <a:cs typeface="Comic Sans MS"/>
            </a:endParaRPr>
          </a:p>
          <a:p>
            <a:pPr marL="0" indent="0">
              <a:buNone/>
            </a:pPr>
            <a:endParaRPr lang="en-US" dirty="0"/>
          </a:p>
        </p:txBody>
      </p:sp>
    </p:spTree>
    <p:extLst>
      <p:ext uri="{BB962C8B-B14F-4D97-AF65-F5344CB8AC3E}">
        <p14:creationId xmlns:p14="http://schemas.microsoft.com/office/powerpoint/2010/main" val="3206774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0700" y="220517"/>
            <a:ext cx="7001400" cy="327300"/>
          </a:xfrm>
        </p:spPr>
        <p:txBody>
          <a:bodyPr>
            <a:normAutofit/>
          </a:bodyPr>
          <a:lstStyle/>
          <a:p>
            <a:r>
              <a:rPr lang="en-US" sz="2000" dirty="0"/>
              <a:t>Revised Summary</a:t>
            </a:r>
          </a:p>
        </p:txBody>
      </p:sp>
      <p:sp>
        <p:nvSpPr>
          <p:cNvPr id="7" name="Content Placeholder 6"/>
          <p:cNvSpPr>
            <a:spLocks noGrp="1"/>
          </p:cNvSpPr>
          <p:nvPr>
            <p:ph idx="4294967295"/>
          </p:nvPr>
        </p:nvSpPr>
        <p:spPr>
          <a:xfrm>
            <a:off x="1530323" y="933773"/>
            <a:ext cx="6373812" cy="3754438"/>
          </a:xfrm>
        </p:spPr>
        <p:txBody>
          <a:bodyPr>
            <a:normAutofit fontScale="77500" lnSpcReduction="20000"/>
          </a:bodyPr>
          <a:lstStyle/>
          <a:p>
            <a:pPr marL="0" indent="0">
              <a:lnSpc>
                <a:spcPct val="200000"/>
              </a:lnSpc>
              <a:buNone/>
            </a:pPr>
            <a:r>
              <a:rPr lang="en-US" dirty="0">
                <a:latin typeface="Comic Sans MS"/>
                <a:cs typeface="Comic Sans MS"/>
              </a:rPr>
              <a:t>	</a:t>
            </a:r>
            <a:r>
              <a:rPr lang="en-US" sz="2400" dirty="0">
                <a:latin typeface="Comic Sans MS"/>
                <a:cs typeface="Comic Sans MS"/>
              </a:rPr>
              <a:t>Kenya, an East African country, is </a:t>
            </a:r>
            <a:r>
              <a:rPr lang="en-US" sz="2400" strike="sngStrike" dirty="0">
                <a:latin typeface="Comic Sans MS"/>
                <a:cs typeface="Comic Sans MS"/>
              </a:rPr>
              <a:t>surrounded </a:t>
            </a:r>
            <a:r>
              <a:rPr lang="en-US" sz="2400" dirty="0">
                <a:solidFill>
                  <a:srgbClr val="FF0000"/>
                </a:solidFill>
                <a:latin typeface="Comic Sans MS"/>
                <a:cs typeface="Comic Sans MS"/>
              </a:rPr>
              <a:t>bordered</a:t>
            </a:r>
            <a:r>
              <a:rPr lang="en-US" sz="2400" dirty="0">
                <a:latin typeface="Comic Sans MS"/>
                <a:cs typeface="Comic Sans MS"/>
              </a:rPr>
              <a:t> by four African countries and the Indian Ocean. Kenya, </a:t>
            </a:r>
            <a:r>
              <a:rPr lang="en-US" sz="2400" strike="sngStrike" dirty="0">
                <a:latin typeface="Comic Sans MS"/>
                <a:cs typeface="Comic Sans MS"/>
              </a:rPr>
              <a:t>once</a:t>
            </a:r>
            <a:r>
              <a:rPr lang="en-US" sz="2400" dirty="0">
                <a:latin typeface="Comic Sans MS"/>
                <a:cs typeface="Comic Sans MS"/>
              </a:rPr>
              <a:t> </a:t>
            </a:r>
            <a:r>
              <a:rPr lang="en-US" sz="2400" dirty="0">
                <a:solidFill>
                  <a:srgbClr val="FF0000"/>
                </a:solidFill>
                <a:latin typeface="Comic Sans MS"/>
                <a:cs typeface="Comic Sans MS"/>
              </a:rPr>
              <a:t>formally</a:t>
            </a:r>
            <a:r>
              <a:rPr lang="en-US" sz="2400" dirty="0">
                <a:latin typeface="Comic Sans MS"/>
                <a:cs typeface="Comic Sans MS"/>
              </a:rPr>
              <a:t> a British colony, became </a:t>
            </a:r>
            <a:r>
              <a:rPr lang="en-US" sz="2400" dirty="0">
                <a:solidFill>
                  <a:srgbClr val="FF0000"/>
                </a:solidFill>
                <a:latin typeface="Comic Sans MS"/>
                <a:cs typeface="Comic Sans MS"/>
              </a:rPr>
              <a:t>independent</a:t>
            </a:r>
            <a:r>
              <a:rPr lang="en-US" sz="2400" dirty="0">
                <a:latin typeface="Comic Sans MS"/>
                <a:cs typeface="Comic Sans MS"/>
              </a:rPr>
              <a:t> </a:t>
            </a:r>
            <a:r>
              <a:rPr lang="en-US" sz="2400" strike="sngStrike" dirty="0">
                <a:latin typeface="Comic Sans MS"/>
                <a:cs typeface="Comic Sans MS"/>
              </a:rPr>
              <a:t>an independent country </a:t>
            </a:r>
            <a:r>
              <a:rPr lang="en-US" sz="2400" dirty="0">
                <a:latin typeface="Comic Sans MS"/>
                <a:cs typeface="Comic Sans MS"/>
              </a:rPr>
              <a:t>in 1963. </a:t>
            </a:r>
            <a:r>
              <a:rPr lang="en-US" sz="2400" dirty="0">
                <a:solidFill>
                  <a:srgbClr val="FF0000"/>
                </a:solidFill>
                <a:latin typeface="Comic Sans MS"/>
                <a:cs typeface="Comic Sans MS"/>
              </a:rPr>
              <a:t>Unfortunately, </a:t>
            </a:r>
            <a:r>
              <a:rPr lang="en-US" sz="2400" dirty="0">
                <a:latin typeface="Comic Sans MS"/>
                <a:cs typeface="Comic Sans MS"/>
              </a:rPr>
              <a:t>conflict </a:t>
            </a:r>
            <a:r>
              <a:rPr lang="en-US" sz="2400" dirty="0">
                <a:solidFill>
                  <a:srgbClr val="FF0000"/>
                </a:solidFill>
                <a:latin typeface="Comic Sans MS"/>
                <a:cs typeface="Comic Sans MS"/>
              </a:rPr>
              <a:t>often </a:t>
            </a:r>
            <a:r>
              <a:rPr lang="en-US" sz="2400" dirty="0">
                <a:latin typeface="Comic Sans MS"/>
                <a:cs typeface="Comic Sans MS"/>
              </a:rPr>
              <a:t>occurs in Kenya because the</a:t>
            </a:r>
            <a:r>
              <a:rPr lang="en-US" sz="2400" strike="sngStrike" dirty="0">
                <a:latin typeface="Comic Sans MS"/>
                <a:cs typeface="Comic Sans MS"/>
              </a:rPr>
              <a:t> citizens</a:t>
            </a:r>
            <a:r>
              <a:rPr lang="en-US" sz="2400" dirty="0">
                <a:latin typeface="Comic Sans MS"/>
                <a:cs typeface="Comic Sans MS"/>
              </a:rPr>
              <a:t> </a:t>
            </a:r>
            <a:r>
              <a:rPr lang="en-US" sz="2400" dirty="0">
                <a:solidFill>
                  <a:srgbClr val="FF0000"/>
                </a:solidFill>
                <a:latin typeface="Comic Sans MS"/>
                <a:cs typeface="Comic Sans MS"/>
              </a:rPr>
              <a:t>tribes</a:t>
            </a:r>
            <a:r>
              <a:rPr lang="en-US" sz="2400" dirty="0">
                <a:latin typeface="Comic Sans MS"/>
                <a:cs typeface="Comic Sans MS"/>
              </a:rPr>
              <a:t> have different </a:t>
            </a:r>
            <a:r>
              <a:rPr lang="en-US" sz="2400" dirty="0">
                <a:solidFill>
                  <a:srgbClr val="FF0000"/>
                </a:solidFill>
                <a:latin typeface="Comic Sans MS"/>
                <a:cs typeface="Comic Sans MS"/>
              </a:rPr>
              <a:t>histories, </a:t>
            </a:r>
            <a:r>
              <a:rPr lang="en-US" sz="2400" dirty="0">
                <a:latin typeface="Comic Sans MS"/>
                <a:cs typeface="Comic Sans MS"/>
              </a:rPr>
              <a:t>cultures, traditions</a:t>
            </a:r>
            <a:r>
              <a:rPr lang="en-US" sz="2400" strike="sngStrike" dirty="0">
                <a:latin typeface="Comic Sans MS"/>
                <a:cs typeface="Comic Sans MS"/>
              </a:rPr>
              <a:t>, histories</a:t>
            </a:r>
            <a:r>
              <a:rPr lang="en-US" sz="2400" dirty="0">
                <a:latin typeface="Comic Sans MS"/>
                <a:cs typeface="Comic Sans MS"/>
              </a:rPr>
              <a:t>, and languages.</a:t>
            </a:r>
          </a:p>
          <a:p>
            <a:pPr marL="0" indent="0">
              <a:buNone/>
            </a:pPr>
            <a:endParaRPr lang="en-US" dirty="0">
              <a:latin typeface="Comic Sans MS"/>
              <a:cs typeface="Comic Sans MS"/>
            </a:endParaRPr>
          </a:p>
          <a:p>
            <a:pPr marL="0" indent="0">
              <a:buNone/>
            </a:pPr>
            <a:endParaRPr lang="en-US" dirty="0">
              <a:latin typeface="Comic Sans MS"/>
              <a:cs typeface="Comic Sans MS"/>
            </a:endParaRPr>
          </a:p>
          <a:p>
            <a:pPr marL="0" indent="0">
              <a:buNone/>
            </a:pPr>
            <a:endParaRPr lang="en-US" dirty="0"/>
          </a:p>
        </p:txBody>
      </p:sp>
    </p:spTree>
    <p:extLst>
      <p:ext uri="{BB962C8B-B14F-4D97-AF65-F5344CB8AC3E}">
        <p14:creationId xmlns:p14="http://schemas.microsoft.com/office/powerpoint/2010/main" val="1908305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1F8F8C03-F645-CB45-A9ED-AD57FEB616F0}"/>
              </a:ext>
            </a:extLst>
          </p:cNvPr>
          <p:cNvSpPr>
            <a:spLocks noGrp="1" noChangeArrowheads="1"/>
          </p:cNvSpPr>
          <p:nvPr>
            <p:ph idx="4294967295"/>
          </p:nvPr>
        </p:nvSpPr>
        <p:spPr>
          <a:xfrm>
            <a:off x="711200" y="1174965"/>
            <a:ext cx="6375400" cy="3286125"/>
          </a:xfrm>
        </p:spPr>
        <p:txBody>
          <a:bodyPr>
            <a:normAutofit fontScale="85000" lnSpcReduction="20000"/>
          </a:bodyPr>
          <a:lstStyle/>
          <a:p>
            <a:pPr marL="457200" indent="-457200">
              <a:lnSpc>
                <a:spcPct val="110000"/>
              </a:lnSpc>
              <a:buNone/>
              <a:defRPr/>
            </a:pPr>
            <a:r>
              <a:rPr lang="en-US" sz="2100" b="1" dirty="0">
                <a:latin typeface="Arial" charset="0"/>
              </a:rPr>
              <a:t>1</a:t>
            </a:r>
            <a:r>
              <a:rPr lang="en-US" sz="2100" dirty="0">
                <a:latin typeface="Arial" charset="0"/>
              </a:rPr>
              <a:t>.	</a:t>
            </a:r>
            <a:r>
              <a:rPr lang="en-US" sz="2100" b="1" dirty="0">
                <a:latin typeface="Arial" charset="0"/>
              </a:rPr>
              <a:t>Require frequent responses.</a:t>
            </a:r>
            <a:br>
              <a:rPr lang="en-US" sz="2100" b="1" dirty="0">
                <a:latin typeface="Arial" charset="0"/>
              </a:rPr>
            </a:br>
            <a:r>
              <a:rPr lang="en-US" sz="1800" dirty="0">
                <a:latin typeface="Arial" charset="0"/>
              </a:rPr>
              <a:t>(verbal, written, action) </a:t>
            </a:r>
            <a:br>
              <a:rPr lang="en-US" sz="1800" dirty="0">
                <a:latin typeface="Arial" charset="0"/>
              </a:rPr>
            </a:br>
            <a:endParaRPr lang="en-US" sz="1800" dirty="0">
              <a:latin typeface="Arial" charset="0"/>
            </a:endParaRPr>
          </a:p>
          <a:p>
            <a:pPr marL="514350" indent="-514350">
              <a:lnSpc>
                <a:spcPct val="110000"/>
              </a:lnSpc>
              <a:buFont typeface="Arial" charset="0"/>
              <a:buAutoNum type="arabicPeriod" startAt="2"/>
              <a:defRPr/>
            </a:pPr>
            <a:r>
              <a:rPr lang="en-US" sz="2100" b="1" dirty="0">
                <a:latin typeface="Arial" charset="0"/>
              </a:rPr>
              <a:t>Monitor student performance closely. </a:t>
            </a:r>
            <a:br>
              <a:rPr lang="en-US" sz="2100" b="1" dirty="0">
                <a:latin typeface="Arial" charset="0"/>
              </a:rPr>
            </a:br>
            <a:r>
              <a:rPr lang="en-US" sz="1800" dirty="0">
                <a:latin typeface="Arial" charset="0"/>
              </a:rPr>
              <a:t>(watch and listen carefully) </a:t>
            </a:r>
            <a:br>
              <a:rPr lang="en-US" sz="1800" dirty="0">
                <a:latin typeface="Arial" charset="0"/>
              </a:rPr>
            </a:br>
            <a:br>
              <a:rPr lang="en-US" sz="1800" dirty="0">
                <a:latin typeface="Arial" charset="0"/>
              </a:rPr>
            </a:br>
            <a:endParaRPr lang="en-US" sz="1800" dirty="0">
              <a:latin typeface="Arial" charset="0"/>
            </a:endParaRPr>
          </a:p>
          <a:p>
            <a:pPr marL="514350" indent="-514350">
              <a:lnSpc>
                <a:spcPct val="110000"/>
              </a:lnSpc>
              <a:buFont typeface="Arial" charset="0"/>
              <a:buAutoNum type="arabicPeriod" startAt="2"/>
              <a:defRPr/>
            </a:pPr>
            <a:r>
              <a:rPr lang="en-US" sz="2100" b="1" dirty="0">
                <a:latin typeface="Arial" charset="0"/>
              </a:rPr>
              <a:t>Provide immediate affirmative (praise) and informative (corrective) feedback.  </a:t>
            </a:r>
          </a:p>
          <a:p>
            <a:pPr marL="514350" indent="-514350">
              <a:lnSpc>
                <a:spcPct val="110000"/>
              </a:lnSpc>
              <a:buFont typeface="Arial" charset="0"/>
              <a:buAutoNum type="arabicPeriod" startAt="2"/>
              <a:defRPr/>
            </a:pPr>
            <a:endParaRPr lang="en-US" sz="2100" b="1" dirty="0">
              <a:latin typeface="Arial" charset="0"/>
            </a:endParaRPr>
          </a:p>
          <a:p>
            <a:pPr marL="514350" indent="-514350">
              <a:lnSpc>
                <a:spcPct val="110000"/>
              </a:lnSpc>
              <a:buFont typeface="Arial" charset="0"/>
              <a:buAutoNum type="arabicPeriod" startAt="2"/>
              <a:defRPr/>
            </a:pPr>
            <a:r>
              <a:rPr lang="en-US" sz="2100" b="1" dirty="0">
                <a:latin typeface="Arial" charset="0"/>
              </a:rPr>
              <a:t>Deliver instruction at a brisk pace.</a:t>
            </a:r>
            <a:br>
              <a:rPr lang="en-US" sz="2100" b="1" dirty="0">
                <a:latin typeface="Arial" charset="0"/>
              </a:rPr>
            </a:br>
            <a:endParaRPr lang="en-US" sz="2100" b="1" dirty="0">
              <a:latin typeface="Arial" charset="0"/>
            </a:endParaRPr>
          </a:p>
          <a:p>
            <a:pPr marL="514350" indent="-514350">
              <a:lnSpc>
                <a:spcPct val="110000"/>
              </a:lnSpc>
              <a:buFont typeface="Arial" charset="0"/>
              <a:buAutoNum type="arabicPeriod" startAt="2"/>
              <a:defRPr/>
            </a:pPr>
            <a:endParaRPr lang="en-US" sz="1800" dirty="0">
              <a:latin typeface="Arial" charset="0"/>
            </a:endParaRPr>
          </a:p>
        </p:txBody>
      </p:sp>
      <p:sp>
        <p:nvSpPr>
          <p:cNvPr id="3" name="Title 2">
            <a:extLst>
              <a:ext uri="{FF2B5EF4-FFF2-40B4-BE49-F238E27FC236}">
                <a16:creationId xmlns:a16="http://schemas.microsoft.com/office/drawing/2014/main" id="{F781331C-8523-CC85-C29E-BDA95B1F63FC}"/>
              </a:ext>
            </a:extLst>
          </p:cNvPr>
          <p:cNvSpPr>
            <a:spLocks noGrp="1"/>
          </p:cNvSpPr>
          <p:nvPr>
            <p:ph type="title"/>
          </p:nvPr>
        </p:nvSpPr>
        <p:spPr>
          <a:xfrm>
            <a:off x="390700" y="259262"/>
            <a:ext cx="7001400" cy="327300"/>
          </a:xfrm>
        </p:spPr>
        <p:txBody>
          <a:bodyPr>
            <a:normAutofit/>
          </a:bodyPr>
          <a:lstStyle/>
          <a:p>
            <a:r>
              <a:rPr lang="en-US" sz="2000" dirty="0"/>
              <a:t>Delivery of Instruction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0887-0F34-80F4-3B96-75FBF21D78FD}"/>
              </a:ext>
            </a:extLst>
          </p:cNvPr>
          <p:cNvSpPr>
            <a:spLocks noGrp="1"/>
          </p:cNvSpPr>
          <p:nvPr>
            <p:ph type="title"/>
          </p:nvPr>
        </p:nvSpPr>
        <p:spPr>
          <a:xfrm>
            <a:off x="383266" y="210564"/>
            <a:ext cx="7001400" cy="327300"/>
          </a:xfrm>
        </p:spPr>
        <p:txBody>
          <a:bodyPr/>
          <a:lstStyle/>
          <a:p>
            <a:r>
              <a:rPr lang="en-US" sz="1800" dirty="0" err="1">
                <a:solidFill>
                  <a:schemeClr val="accent1">
                    <a:lumMod val="75000"/>
                  </a:schemeClr>
                </a:solidFill>
              </a:rPr>
              <a:t>voyagersopris.com</a:t>
            </a:r>
            <a:r>
              <a:rPr lang="en-US" sz="1800" dirty="0">
                <a:solidFill>
                  <a:schemeClr val="accent1">
                    <a:lumMod val="75000"/>
                  </a:schemeClr>
                </a:solidFill>
              </a:rPr>
              <a:t>/REWARDS</a:t>
            </a:r>
          </a:p>
        </p:txBody>
      </p:sp>
      <p:pic>
        <p:nvPicPr>
          <p:cNvPr id="3" name="Picture 2" descr="Timeline&#10;&#10;Description automatically generated with low confidence">
            <a:extLst>
              <a:ext uri="{FF2B5EF4-FFF2-40B4-BE49-F238E27FC236}">
                <a16:creationId xmlns:a16="http://schemas.microsoft.com/office/drawing/2014/main" id="{32F7B1DA-5DED-F1CB-AF36-4E33E3280309}"/>
              </a:ext>
            </a:extLst>
          </p:cNvPr>
          <p:cNvPicPr>
            <a:picLocks noChangeAspect="1"/>
          </p:cNvPicPr>
          <p:nvPr/>
        </p:nvPicPr>
        <p:blipFill>
          <a:blip r:embed="rId2"/>
          <a:stretch>
            <a:fillRect/>
          </a:stretch>
        </p:blipFill>
        <p:spPr>
          <a:xfrm>
            <a:off x="731169" y="782570"/>
            <a:ext cx="7001400" cy="4202405"/>
          </a:xfrm>
          <a:prstGeom prst="rect">
            <a:avLst/>
          </a:prstGeom>
        </p:spPr>
      </p:pic>
    </p:spTree>
    <p:extLst>
      <p:ext uri="{BB962C8B-B14F-4D97-AF65-F5344CB8AC3E}">
        <p14:creationId xmlns:p14="http://schemas.microsoft.com/office/powerpoint/2010/main" val="3502474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D24C6-BF45-194F-885A-B7CF402CE963}"/>
              </a:ext>
            </a:extLst>
          </p:cNvPr>
          <p:cNvSpPr>
            <a:spLocks noGrp="1"/>
          </p:cNvSpPr>
          <p:nvPr>
            <p:ph type="subTitle" idx="1"/>
          </p:nvPr>
        </p:nvSpPr>
        <p:spPr>
          <a:xfrm>
            <a:off x="642000" y="2217639"/>
            <a:ext cx="3930000" cy="605100"/>
          </a:xfrm>
        </p:spPr>
        <p:txBody>
          <a:bodyPr>
            <a:noAutofit/>
          </a:bodyPr>
          <a:lstStyle/>
          <a:p>
            <a:pPr marL="342900" indent="-342900">
              <a:spcBef>
                <a:spcPts val="600"/>
              </a:spcBef>
              <a:buClr>
                <a:schemeClr val="bg1"/>
              </a:buClr>
              <a:buSzPct val="100000"/>
              <a:buFont typeface="Arial" panose="020B0604020202020204" pitchFamily="34" charset="0"/>
              <a:buChar char="•"/>
            </a:pPr>
            <a:r>
              <a:rPr lang="en-US" sz="1800" b="1" dirty="0">
                <a:solidFill>
                  <a:schemeClr val="bg1"/>
                </a:solidFill>
              </a:rPr>
              <a:t>Questions </a:t>
            </a:r>
          </a:p>
          <a:p>
            <a:pPr marL="342900" indent="-342900">
              <a:spcBef>
                <a:spcPts val="600"/>
              </a:spcBef>
              <a:buClr>
                <a:schemeClr val="bg1"/>
              </a:buClr>
              <a:buSzPct val="100000"/>
              <a:buFont typeface="Arial" panose="020B0604020202020204" pitchFamily="34" charset="0"/>
              <a:buChar char="•"/>
            </a:pPr>
            <a:r>
              <a:rPr lang="en-US" sz="1800" b="1" dirty="0">
                <a:solidFill>
                  <a:schemeClr val="bg1"/>
                </a:solidFill>
              </a:rPr>
              <a:t>Resources available</a:t>
            </a:r>
          </a:p>
          <a:p>
            <a:pPr marL="342900" indent="-342900">
              <a:spcBef>
                <a:spcPts val="600"/>
              </a:spcBef>
              <a:buClr>
                <a:schemeClr val="bg1"/>
              </a:buClr>
              <a:buSzPct val="100000"/>
              <a:buFont typeface="Arial" panose="020B0604020202020204" pitchFamily="34" charset="0"/>
              <a:buChar char="•"/>
            </a:pPr>
            <a:r>
              <a:rPr lang="en-US" sz="1800" b="1" dirty="0">
                <a:solidFill>
                  <a:schemeClr val="bg1"/>
                </a:solidFill>
              </a:rPr>
              <a:t>Be well and enjoy summer </a:t>
            </a:r>
          </a:p>
        </p:txBody>
      </p:sp>
      <p:sp>
        <p:nvSpPr>
          <p:cNvPr id="5" name="Subtitle 4">
            <a:extLst>
              <a:ext uri="{FF2B5EF4-FFF2-40B4-BE49-F238E27FC236}">
                <a16:creationId xmlns:a16="http://schemas.microsoft.com/office/drawing/2014/main" id="{A115DE05-C4DB-541C-0A7E-E23DF934C13B}"/>
              </a:ext>
            </a:extLst>
          </p:cNvPr>
          <p:cNvSpPr>
            <a:spLocks noGrp="1"/>
          </p:cNvSpPr>
          <p:nvPr>
            <p:ph type="subTitle" idx="2"/>
          </p:nvPr>
        </p:nvSpPr>
        <p:spPr>
          <a:xfrm>
            <a:off x="565688" y="1408594"/>
            <a:ext cx="5246176" cy="605100"/>
          </a:xfrm>
        </p:spPr>
        <p:txBody>
          <a:bodyPr>
            <a:noAutofit/>
          </a:bodyPr>
          <a:lstStyle/>
          <a:p>
            <a:r>
              <a:rPr lang="en-US" sz="3400" b="1" dirty="0">
                <a:solidFill>
                  <a:schemeClr val="bg1"/>
                </a:solidFill>
              </a:rPr>
              <a:t>Thank you for attending</a:t>
            </a:r>
          </a:p>
        </p:txBody>
      </p:sp>
      <p:pic>
        <p:nvPicPr>
          <p:cNvPr id="6" name="Google Shape;84;p19">
            <a:extLst>
              <a:ext uri="{FF2B5EF4-FFF2-40B4-BE49-F238E27FC236}">
                <a16:creationId xmlns:a16="http://schemas.microsoft.com/office/drawing/2014/main" id="{7356A8E8-BCF3-8D31-535A-85CFC02399F4}"/>
              </a:ext>
            </a:extLst>
          </p:cNvPr>
          <p:cNvPicPr preferRelativeResize="0"/>
          <p:nvPr/>
        </p:nvPicPr>
        <p:blipFill rotWithShape="1">
          <a:blip r:embed="rId2">
            <a:alphaModFix/>
          </a:blip>
          <a:srcRect l="39" r="28"/>
          <a:stretch/>
        </p:blipFill>
        <p:spPr>
          <a:xfrm>
            <a:off x="642000" y="4345709"/>
            <a:ext cx="1591501" cy="377151"/>
          </a:xfrm>
          <a:prstGeom prst="rect">
            <a:avLst/>
          </a:prstGeom>
          <a:noFill/>
          <a:ln>
            <a:noFill/>
          </a:ln>
        </p:spPr>
      </p:pic>
      <p:sp>
        <p:nvSpPr>
          <p:cNvPr id="2" name="TextBox 1">
            <a:extLst>
              <a:ext uri="{FF2B5EF4-FFF2-40B4-BE49-F238E27FC236}">
                <a16:creationId xmlns:a16="http://schemas.microsoft.com/office/drawing/2014/main" id="{7D95A202-889B-B1EC-60A6-90C379F824D6}"/>
              </a:ext>
            </a:extLst>
          </p:cNvPr>
          <p:cNvSpPr txBox="1"/>
          <p:nvPr/>
        </p:nvSpPr>
        <p:spPr>
          <a:xfrm>
            <a:off x="6794809" y="4877674"/>
            <a:ext cx="2429328" cy="230832"/>
          </a:xfrm>
          <a:prstGeom prst="rect">
            <a:avLst/>
          </a:prstGeom>
          <a:noFill/>
        </p:spPr>
        <p:txBody>
          <a:bodyPr wrap="square" rtlCol="0">
            <a:spAutoFit/>
          </a:bodyPr>
          <a:lstStyle/>
          <a:p>
            <a:r>
              <a:rPr lang="en-US" sz="900" dirty="0"/>
              <a:t>©Voyager </a:t>
            </a:r>
            <a:r>
              <a:rPr lang="en-US" sz="900" dirty="0" err="1"/>
              <a:t>Sopris</a:t>
            </a:r>
            <a:r>
              <a:rPr lang="en-US" sz="900" dirty="0"/>
              <a:t> Learning. All rights reserved. </a:t>
            </a:r>
          </a:p>
        </p:txBody>
      </p:sp>
    </p:spTree>
    <p:extLst>
      <p:ext uri="{BB962C8B-B14F-4D97-AF65-F5344CB8AC3E}">
        <p14:creationId xmlns:p14="http://schemas.microsoft.com/office/powerpoint/2010/main" val="20825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38660" y="113919"/>
            <a:ext cx="8125619" cy="554397"/>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a:t>
            </a:r>
            <a:r>
              <a:rPr lang="en-US" sz="2000" dirty="0">
                <a:solidFill>
                  <a:schemeClr val="tx1"/>
                </a:solidFill>
                <a:highlight>
                  <a:srgbClr val="FFFF00"/>
                </a:highlight>
                <a:latin typeface="Arial" panose="020B0604020202020204" pitchFamily="34" charset="0"/>
                <a:cs typeface="Arial" panose="020B0604020202020204" pitchFamily="34" charset="0"/>
              </a:rPr>
              <a:t>decoding skills</a:t>
            </a:r>
            <a:r>
              <a:rPr lang="en-US" sz="2000" dirty="0">
                <a:solidFill>
                  <a:schemeClr val="tx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so they can read complex </a:t>
            </a:r>
            <a:r>
              <a:rPr lang="en-US" sz="2000" dirty="0">
                <a:solidFill>
                  <a:schemeClr val="tx1"/>
                </a:solidFill>
                <a:highlight>
                  <a:srgbClr val="FFFF00"/>
                </a:highlight>
                <a:latin typeface="Arial" panose="020B0604020202020204" pitchFamily="34" charset="0"/>
                <a:cs typeface="Arial" panose="020B0604020202020204" pitchFamily="34" charset="0"/>
              </a:rPr>
              <a:t>multisyllabic words</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699" y="1122040"/>
            <a:ext cx="6157913" cy="3262312"/>
          </a:xfrm>
        </p:spPr>
        <p:txBody>
          <a:bodyPr>
            <a:normAutofit fontScale="92500" lnSpcReduction="10000"/>
          </a:bodyPr>
          <a:lstStyle/>
          <a:p>
            <a:pPr marL="0" indent="0">
              <a:lnSpc>
                <a:spcPct val="120000"/>
              </a:lnSpc>
              <a:buNone/>
            </a:pPr>
            <a:r>
              <a:rPr lang="en-US" sz="1800" dirty="0">
                <a:latin typeface="Arial" panose="020B0604020202020204" pitchFamily="34" charset="0"/>
                <a:cs typeface="Arial" panose="020B0604020202020204" pitchFamily="34" charset="0"/>
              </a:rPr>
              <a:t>Why?</a:t>
            </a:r>
          </a:p>
          <a:p>
            <a:pPr>
              <a:lnSpc>
                <a:spcPct val="120000"/>
              </a:lnSpc>
              <a:spcBef>
                <a:spcPts val="1200"/>
              </a:spcBef>
            </a:pPr>
            <a:r>
              <a:rPr lang="en-US" sz="1800" dirty="0">
                <a:highlight>
                  <a:srgbClr val="FFFF00"/>
                </a:highlight>
                <a:latin typeface="Arial" panose="020B0604020202020204" pitchFamily="34" charset="0"/>
                <a:cs typeface="Arial" panose="020B0604020202020204" pitchFamily="34" charset="0"/>
              </a:rPr>
              <a:t>Multisyllabic words increase</a:t>
            </a:r>
            <a:r>
              <a:rPr lang="en-US" sz="1800" dirty="0">
                <a:latin typeface="Arial" panose="020B0604020202020204" pitchFamily="34" charset="0"/>
                <a:cs typeface="Arial" panose="020B0604020202020204" pitchFamily="34" charset="0"/>
              </a:rPr>
              <a:t> in frequency in intermediate and middle school grades.</a:t>
            </a:r>
          </a:p>
          <a:p>
            <a:pPr>
              <a:lnSpc>
                <a:spcPct val="120000"/>
              </a:lnSpc>
              <a:spcBef>
                <a:spcPts val="1200"/>
              </a:spcBef>
            </a:pPr>
            <a:r>
              <a:rPr lang="en-US" sz="1800" dirty="0">
                <a:latin typeface="Arial" panose="020B0604020202020204" pitchFamily="34" charset="0"/>
                <a:cs typeface="Arial" panose="020B0604020202020204" pitchFamily="34" charset="0"/>
              </a:rPr>
              <a:t>Multisyllabic words often </a:t>
            </a:r>
            <a:r>
              <a:rPr lang="en-US" sz="1800" dirty="0">
                <a:highlight>
                  <a:srgbClr val="FFFF00"/>
                </a:highlight>
                <a:latin typeface="Arial" panose="020B0604020202020204" pitchFamily="34" charset="0"/>
                <a:cs typeface="Arial" panose="020B0604020202020204" pitchFamily="34" charset="0"/>
              </a:rPr>
              <a:t>carry the meaning</a:t>
            </a:r>
            <a:r>
              <a:rPr lang="en-US" sz="1800" dirty="0">
                <a:latin typeface="Arial" panose="020B0604020202020204" pitchFamily="34" charset="0"/>
                <a:cs typeface="Arial" panose="020B0604020202020204" pitchFamily="34" charset="0"/>
              </a:rPr>
              <a:t> of the text.</a:t>
            </a:r>
          </a:p>
          <a:p>
            <a:pPr>
              <a:lnSpc>
                <a:spcPct val="120000"/>
              </a:lnSpc>
              <a:spcBef>
                <a:spcPts val="1200"/>
              </a:spcBef>
            </a:pPr>
            <a:r>
              <a:rPr lang="en-US" sz="1800" dirty="0">
                <a:latin typeface="Arial" panose="020B0604020202020204" pitchFamily="34" charset="0"/>
                <a:cs typeface="Arial" panose="020B0604020202020204" pitchFamily="34" charset="0"/>
              </a:rPr>
              <a:t>Students need a </a:t>
            </a:r>
            <a:r>
              <a:rPr lang="en-US" sz="1800" dirty="0">
                <a:highlight>
                  <a:srgbClr val="FFFF00"/>
                </a:highlight>
                <a:latin typeface="Arial" panose="020B0604020202020204" pitchFamily="34" charset="0"/>
                <a:cs typeface="Arial" panose="020B0604020202020204" pitchFamily="34" charset="0"/>
              </a:rPr>
              <a:t>strategy</a:t>
            </a:r>
            <a:r>
              <a:rPr lang="en-US" sz="1800" dirty="0">
                <a:latin typeface="Arial" panose="020B0604020202020204" pitchFamily="34" charset="0"/>
                <a:cs typeface="Arial" panose="020B0604020202020204" pitchFamily="34" charset="0"/>
              </a:rPr>
              <a:t> to assist them in </a:t>
            </a:r>
            <a:r>
              <a:rPr lang="en-US" sz="1800" dirty="0">
                <a:highlight>
                  <a:srgbClr val="FFFF00"/>
                </a:highlight>
                <a:latin typeface="Arial" panose="020B0604020202020204" pitchFamily="34" charset="0"/>
                <a:cs typeface="Arial" panose="020B0604020202020204" pitchFamily="34" charset="0"/>
              </a:rPr>
              <a:t>breaking down </a:t>
            </a:r>
            <a:r>
              <a:rPr lang="en-US" sz="1800" dirty="0">
                <a:latin typeface="Arial" panose="020B0604020202020204" pitchFamily="34" charset="0"/>
                <a:cs typeface="Arial" panose="020B0604020202020204" pitchFamily="34" charset="0"/>
              </a:rPr>
              <a:t>and </a:t>
            </a:r>
            <a:r>
              <a:rPr lang="en-US" sz="1800" dirty="0">
                <a:highlight>
                  <a:srgbClr val="FFFF00"/>
                </a:highlight>
                <a:latin typeface="Arial" panose="020B0604020202020204" pitchFamily="34" charset="0"/>
                <a:cs typeface="Arial" panose="020B0604020202020204" pitchFamily="34" charset="0"/>
              </a:rPr>
              <a:t>decoding unfamiliar words. </a:t>
            </a:r>
            <a:endParaRPr lang="en-US" sz="1800" dirty="0">
              <a:latin typeface="Arial" panose="020B0604020202020204" pitchFamily="34" charset="0"/>
              <a:cs typeface="Arial" panose="020B0604020202020204" pitchFamily="34" charset="0"/>
            </a:endParaRPr>
          </a:p>
          <a:p>
            <a:pPr>
              <a:lnSpc>
                <a:spcPct val="120000"/>
              </a:lnSpc>
              <a:spcBef>
                <a:spcPts val="1200"/>
              </a:spcBef>
            </a:pPr>
            <a:r>
              <a:rPr lang="en-US" sz="1800" dirty="0">
                <a:highlight>
                  <a:srgbClr val="FFFF00"/>
                </a:highlight>
                <a:latin typeface="Arial" panose="020B0604020202020204" pitchFamily="34" charset="0"/>
                <a:cs typeface="Arial" panose="020B0604020202020204" pitchFamily="34" charset="0"/>
              </a:rPr>
              <a:t>Many benefits</a:t>
            </a:r>
            <a:r>
              <a:rPr lang="en-US" sz="1800" dirty="0">
                <a:latin typeface="Arial" panose="020B0604020202020204" pitchFamily="34" charset="0"/>
                <a:cs typeface="Arial" panose="020B0604020202020204" pitchFamily="34" charset="0"/>
              </a:rPr>
              <a:t>: ability to read unfamiliar words</a:t>
            </a:r>
          </a:p>
          <a:p>
            <a:pPr marL="771525" lvl="3" indent="0">
              <a:lnSpc>
                <a:spcPct val="120000"/>
              </a:lnSpc>
              <a:buNone/>
            </a:pPr>
            <a:r>
              <a:rPr lang="en-US" sz="1800" dirty="0">
                <a:latin typeface="Arial" panose="020B0604020202020204" pitchFamily="34" charset="0"/>
                <a:cs typeface="Arial" panose="020B0604020202020204" pitchFamily="34" charset="0"/>
              </a:rPr>
              <a:t>	             confidence, interest, and motivation</a:t>
            </a:r>
            <a:br>
              <a:rPr lang="en-US" sz="15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5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286622" y="103891"/>
            <a:ext cx="8373592" cy="402956"/>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a:t>
            </a:r>
            <a:r>
              <a:rPr lang="en-US" sz="2000" dirty="0">
                <a:solidFill>
                  <a:schemeClr val="tx1"/>
                </a:solidFill>
                <a:highlight>
                  <a:srgbClr val="FFFF00"/>
                </a:highlight>
                <a:latin typeface="Arial" panose="020B0604020202020204" pitchFamily="34" charset="0"/>
                <a:cs typeface="Arial" panose="020B0604020202020204" pitchFamily="34" charset="0"/>
              </a:rPr>
              <a:t>decoding skills</a:t>
            </a:r>
            <a:r>
              <a:rPr lang="en-US" sz="2000" dirty="0">
                <a:solidFill>
                  <a:schemeClr val="tx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so they can read complex </a:t>
            </a:r>
            <a:r>
              <a:rPr lang="en-US" sz="2000" dirty="0">
                <a:solidFill>
                  <a:schemeClr val="tx1"/>
                </a:solidFill>
                <a:highlight>
                  <a:srgbClr val="FFFF00"/>
                </a:highlight>
                <a:latin typeface="Arial" panose="020B0604020202020204" pitchFamily="34" charset="0"/>
                <a:cs typeface="Arial" panose="020B0604020202020204" pitchFamily="34" charset="0"/>
              </a:rPr>
              <a:t>multisyllabic words</a:t>
            </a:r>
            <a:endParaRPr lang="en-US" sz="20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146875"/>
            <a:ext cx="7461250" cy="3424156"/>
          </a:xfrm>
        </p:spPr>
        <p:txBody>
          <a:bodyPr>
            <a:normAutofit/>
          </a:bodyPr>
          <a:lstStyle/>
          <a:p>
            <a:pPr marL="0" indent="0">
              <a:lnSpc>
                <a:spcPct val="100000"/>
              </a:lnSpc>
              <a:spcBef>
                <a:spcPts val="1200"/>
              </a:spcBef>
              <a:buNone/>
            </a:pPr>
            <a:r>
              <a:rPr lang="en-US" sz="1800" b="1" dirty="0">
                <a:latin typeface="Arial" panose="020B0604020202020204" pitchFamily="34" charset="0"/>
                <a:cs typeface="Arial" panose="020B0604020202020204" pitchFamily="34" charset="0"/>
              </a:rPr>
              <a:t>How-to Step 1</a:t>
            </a:r>
            <a:r>
              <a:rPr lang="en-US" sz="1800" dirty="0">
                <a:latin typeface="Arial" panose="020B0604020202020204" pitchFamily="34" charset="0"/>
                <a:cs typeface="Arial" panose="020B0604020202020204" pitchFamily="34" charset="0"/>
              </a:rPr>
              <a:t>: Identify the level of students’ word-reading skills in the intervention group and </a:t>
            </a:r>
            <a:r>
              <a:rPr lang="en-US" sz="1800" dirty="0">
                <a:highlight>
                  <a:srgbClr val="FFFF00"/>
                </a:highlight>
                <a:latin typeface="Arial" panose="020B0604020202020204" pitchFamily="34" charset="0"/>
                <a:cs typeface="Arial" panose="020B0604020202020204" pitchFamily="34" charset="0"/>
              </a:rPr>
              <a:t>teach vowel and consonant letter-sounds</a:t>
            </a:r>
            <a:r>
              <a:rPr lang="en-US" sz="1800" dirty="0">
                <a:latin typeface="Arial" panose="020B0604020202020204" pitchFamily="34" charset="0"/>
                <a:cs typeface="Arial" panose="020B0604020202020204" pitchFamily="34" charset="0"/>
              </a:rPr>
              <a:t> and combinations, as necessary.</a:t>
            </a:r>
          </a:p>
          <a:p>
            <a:pPr marL="0" indent="0">
              <a:lnSpc>
                <a:spcPct val="100000"/>
              </a:lnSpc>
              <a:spcBef>
                <a:spcPts val="1200"/>
              </a:spcBef>
              <a:buNone/>
            </a:pPr>
            <a:r>
              <a:rPr lang="en-US" sz="1800" b="1" dirty="0">
                <a:latin typeface="Arial" panose="020B0604020202020204" pitchFamily="34" charset="0"/>
                <a:cs typeface="Arial" panose="020B0604020202020204" pitchFamily="34" charset="0"/>
              </a:rPr>
              <a:t>How-to Step 2</a:t>
            </a:r>
            <a:r>
              <a:rPr lang="en-US" sz="1800" dirty="0">
                <a:latin typeface="Arial" panose="020B0604020202020204" pitchFamily="34" charset="0"/>
                <a:cs typeface="Arial" panose="020B0604020202020204" pitchFamily="34" charset="0"/>
              </a:rPr>
              <a:t>: Teach students a </a:t>
            </a:r>
            <a:r>
              <a:rPr lang="en-US" sz="1800" dirty="0">
                <a:highlight>
                  <a:srgbClr val="FFFF00"/>
                </a:highlight>
                <a:latin typeface="Arial" panose="020B0604020202020204" pitchFamily="34" charset="0"/>
                <a:cs typeface="Arial" panose="020B0604020202020204" pitchFamily="34" charset="0"/>
              </a:rPr>
              <a:t>routine</a:t>
            </a:r>
            <a:r>
              <a:rPr lang="en-US" sz="1800" dirty="0">
                <a:latin typeface="Arial" panose="020B0604020202020204" pitchFamily="34" charset="0"/>
                <a:cs typeface="Arial" panose="020B0604020202020204" pitchFamily="34" charset="0"/>
              </a:rPr>
              <a:t> (strategy) they can use to decode multisyllabic words.</a:t>
            </a:r>
          </a:p>
          <a:p>
            <a:pPr marL="0" indent="0">
              <a:lnSpc>
                <a:spcPct val="100000"/>
              </a:lnSpc>
              <a:spcBef>
                <a:spcPts val="1200"/>
              </a:spcBef>
              <a:buNone/>
            </a:pPr>
            <a:r>
              <a:rPr lang="en-US" sz="1800" b="1" dirty="0">
                <a:latin typeface="Arial" panose="020B0604020202020204" pitchFamily="34" charset="0"/>
                <a:cs typeface="Arial" panose="020B0604020202020204" pitchFamily="34" charset="0"/>
              </a:rPr>
              <a:t>How-to Step 3</a:t>
            </a:r>
            <a:r>
              <a:rPr lang="en-US" sz="1800" dirty="0">
                <a:latin typeface="Arial" panose="020B0604020202020204" pitchFamily="34" charset="0"/>
                <a:cs typeface="Arial" panose="020B0604020202020204" pitchFamily="34" charset="0"/>
              </a:rPr>
              <a:t>: Embed </a:t>
            </a:r>
            <a:r>
              <a:rPr lang="en-US" sz="1800" dirty="0">
                <a:highlight>
                  <a:srgbClr val="FFFF00"/>
                </a:highlight>
                <a:latin typeface="Arial" panose="020B0604020202020204" pitchFamily="34" charset="0"/>
                <a:cs typeface="Arial" panose="020B0604020202020204" pitchFamily="34" charset="0"/>
              </a:rPr>
              <a:t>spelling instruction</a:t>
            </a:r>
            <a:r>
              <a:rPr lang="en-US" sz="1800" dirty="0">
                <a:latin typeface="Arial" panose="020B0604020202020204" pitchFamily="34" charset="0"/>
                <a:cs typeface="Arial" panose="020B0604020202020204" pitchFamily="34" charset="0"/>
              </a:rPr>
              <a:t> in the lesson.</a:t>
            </a:r>
          </a:p>
          <a:p>
            <a:pPr marL="0" indent="0">
              <a:lnSpc>
                <a:spcPct val="100000"/>
              </a:lnSpc>
              <a:spcBef>
                <a:spcPts val="1200"/>
              </a:spcBef>
              <a:buNone/>
            </a:pPr>
            <a:r>
              <a:rPr lang="en-US" sz="1800" b="1" dirty="0">
                <a:latin typeface="Arial" panose="020B0604020202020204" pitchFamily="34" charset="0"/>
                <a:cs typeface="Arial" panose="020B0604020202020204" pitchFamily="34" charset="0"/>
              </a:rPr>
              <a:t>How-to Step 4</a:t>
            </a:r>
            <a:r>
              <a:rPr lang="en-US" sz="1800" dirty="0">
                <a:latin typeface="Arial" panose="020B0604020202020204" pitchFamily="34" charset="0"/>
                <a:cs typeface="Arial" panose="020B0604020202020204" pitchFamily="34" charset="0"/>
              </a:rPr>
              <a:t>: Engage students in a wide array of activities that allow them to </a:t>
            </a:r>
            <a:r>
              <a:rPr lang="en-US" sz="1800" dirty="0">
                <a:highlight>
                  <a:srgbClr val="FFFF00"/>
                </a:highlight>
                <a:latin typeface="Arial" panose="020B0604020202020204" pitchFamily="34" charset="0"/>
                <a:cs typeface="Arial" panose="020B0604020202020204" pitchFamily="34" charset="0"/>
              </a:rPr>
              <a:t>practice reading multisyllabic words accurately</a:t>
            </a:r>
            <a:r>
              <a:rPr lang="en-US" sz="1800" dirty="0">
                <a:latin typeface="Arial" panose="020B0604020202020204" pitchFamily="34" charset="0"/>
                <a:cs typeface="Arial" panose="020B0604020202020204" pitchFamily="34" charset="0"/>
              </a:rPr>
              <a:t> and with increasing automaticity.</a:t>
            </a:r>
          </a:p>
        </p:txBody>
      </p:sp>
    </p:spTree>
    <p:extLst>
      <p:ext uri="{BB962C8B-B14F-4D97-AF65-F5344CB8AC3E}">
        <p14:creationId xmlns:p14="http://schemas.microsoft.com/office/powerpoint/2010/main" val="28622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AFD2-5289-BF4C-A5CD-5F0B12806B02}"/>
              </a:ext>
            </a:extLst>
          </p:cNvPr>
          <p:cNvSpPr>
            <a:spLocks noGrp="1"/>
          </p:cNvSpPr>
          <p:nvPr>
            <p:ph type="title"/>
          </p:nvPr>
        </p:nvSpPr>
        <p:spPr>
          <a:xfrm>
            <a:off x="390700" y="106486"/>
            <a:ext cx="8497578" cy="466824"/>
          </a:xfrm>
          <a:noFill/>
        </p:spPr>
        <p:txBody>
          <a:bodyPr>
            <a:noAutofit/>
          </a:bodyPr>
          <a:lstStyle/>
          <a:p>
            <a:r>
              <a:rPr lang="en-US" sz="2000" b="1" dirty="0">
                <a:latin typeface="Arial" panose="020B0604020202020204" pitchFamily="34" charset="0"/>
                <a:cs typeface="Arial" panose="020B0604020202020204" pitchFamily="34" charset="0"/>
              </a:rPr>
              <a:t>Recommendation 1: </a:t>
            </a:r>
            <a:r>
              <a:rPr lang="en-US" sz="2000" dirty="0">
                <a:latin typeface="Arial" panose="020B0604020202020204" pitchFamily="34" charset="0"/>
                <a:cs typeface="Arial" panose="020B0604020202020204" pitchFamily="34" charset="0"/>
              </a:rPr>
              <a:t>Build students’ decoding skills so they can read complex multisyllabic words</a:t>
            </a:r>
            <a:endParaRPr lang="en-US" sz="20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BEFD9E-CCB6-6642-99C1-93D75F05FB87}"/>
              </a:ext>
            </a:extLst>
          </p:cNvPr>
          <p:cNvSpPr>
            <a:spLocks noGrp="1"/>
          </p:cNvSpPr>
          <p:nvPr>
            <p:ph idx="4294967295"/>
          </p:nvPr>
        </p:nvSpPr>
        <p:spPr>
          <a:xfrm>
            <a:off x="390700" y="1077551"/>
            <a:ext cx="8110120" cy="1426463"/>
          </a:xfrm>
        </p:spPr>
        <p:txBody>
          <a:bodyPr>
            <a:normAutofit/>
          </a:bodyPr>
          <a:lstStyle/>
          <a:p>
            <a:pPr marL="0" indent="0">
              <a:lnSpc>
                <a:spcPct val="100000"/>
              </a:lnSpc>
              <a:buNone/>
            </a:pPr>
            <a:r>
              <a:rPr lang="en-US" sz="2000" b="1" dirty="0">
                <a:latin typeface="Arial" panose="020B0604020202020204" pitchFamily="34" charset="0"/>
                <a:cs typeface="Arial" panose="020B0604020202020204" pitchFamily="34" charset="0"/>
              </a:rPr>
              <a:t>How-to Step 1</a:t>
            </a:r>
            <a:r>
              <a:rPr lang="en-US" sz="2000" dirty="0">
                <a:latin typeface="Arial" panose="020B0604020202020204" pitchFamily="34" charset="0"/>
                <a:cs typeface="Arial" panose="020B0604020202020204" pitchFamily="34" charset="0"/>
              </a:rPr>
              <a:t>: Identify the level of students’ word-reading skills in the intervention group and </a:t>
            </a:r>
            <a:r>
              <a:rPr lang="en-US" sz="2000" dirty="0">
                <a:highlight>
                  <a:srgbClr val="FFFF00"/>
                </a:highlight>
                <a:latin typeface="Arial" panose="020B0604020202020204" pitchFamily="34" charset="0"/>
                <a:cs typeface="Arial" panose="020B0604020202020204" pitchFamily="34" charset="0"/>
              </a:rPr>
              <a:t>teach vowel and consonant letter-sounds</a:t>
            </a:r>
            <a:r>
              <a:rPr lang="en-US" sz="2000" dirty="0">
                <a:latin typeface="Arial" panose="020B0604020202020204" pitchFamily="34" charset="0"/>
                <a:cs typeface="Arial" panose="020B0604020202020204" pitchFamily="34" charset="0"/>
              </a:rPr>
              <a:t> and </a:t>
            </a:r>
            <a:r>
              <a:rPr lang="en-US" sz="2000" dirty="0">
                <a:highlight>
                  <a:srgbClr val="FFFF00"/>
                </a:highlight>
                <a:latin typeface="Arial" panose="020B0604020202020204" pitchFamily="34" charset="0"/>
                <a:cs typeface="Arial" panose="020B0604020202020204" pitchFamily="34" charset="0"/>
              </a:rPr>
              <a:t>combinations</a:t>
            </a:r>
            <a:r>
              <a:rPr lang="en-US" sz="2000" dirty="0">
                <a:latin typeface="Arial" panose="020B0604020202020204" pitchFamily="34" charset="0"/>
                <a:cs typeface="Arial" panose="020B0604020202020204" pitchFamily="34" charset="0"/>
              </a:rPr>
              <a:t>, as necessary.</a:t>
            </a:r>
          </a:p>
        </p:txBody>
      </p:sp>
      <p:pic>
        <p:nvPicPr>
          <p:cNvPr id="11" name="Picture 10">
            <a:extLst>
              <a:ext uri="{FF2B5EF4-FFF2-40B4-BE49-F238E27FC236}">
                <a16:creationId xmlns:a16="http://schemas.microsoft.com/office/drawing/2014/main" id="{C95A9D9E-DE84-A841-A249-080A869C0E39}"/>
              </a:ext>
            </a:extLst>
          </p:cNvPr>
          <p:cNvPicPr>
            <a:picLocks noChangeAspect="1"/>
          </p:cNvPicPr>
          <p:nvPr/>
        </p:nvPicPr>
        <p:blipFill>
          <a:blip r:embed="rId2"/>
          <a:stretch>
            <a:fillRect/>
          </a:stretch>
        </p:blipFill>
        <p:spPr>
          <a:xfrm>
            <a:off x="1143000" y="2438910"/>
            <a:ext cx="6858000" cy="2079241"/>
          </a:xfrm>
          <a:prstGeom prst="rect">
            <a:avLst/>
          </a:prstGeom>
        </p:spPr>
      </p:pic>
    </p:spTree>
    <p:extLst>
      <p:ext uri="{BB962C8B-B14F-4D97-AF65-F5344CB8AC3E}">
        <p14:creationId xmlns:p14="http://schemas.microsoft.com/office/powerpoint/2010/main" val="4208347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3158</TotalTime>
  <Words>4881</Words>
  <Application>Microsoft Macintosh PowerPoint</Application>
  <PresentationFormat>On-screen Show (16:9)</PresentationFormat>
  <Paragraphs>654</Paragraphs>
  <Slides>67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ArialMT</vt:lpstr>
      <vt:lpstr>Calibri</vt:lpstr>
      <vt:lpstr>Calibri Light</vt:lpstr>
      <vt:lpstr>Comic Sans MS</vt:lpstr>
      <vt:lpstr>Helvetica</vt:lpstr>
      <vt:lpstr>Wingdings</vt:lpstr>
      <vt:lpstr>Office Theme</vt:lpstr>
      <vt:lpstr>Anita L. Archer, Ph.D. May 26, 2022</vt:lpstr>
      <vt:lpstr>PowerPoint Presentation</vt:lpstr>
      <vt:lpstr>Your Presenter</vt:lpstr>
      <vt:lpstr>PowerPoint Presentation</vt:lpstr>
      <vt:lpstr>Goals of Webinar  </vt:lpstr>
      <vt:lpstr>Recommendations in this practice guide:</vt:lpstr>
      <vt:lpstr>Recommendation 1: Build students’ decoding skills so they can read complex multisyllabic words </vt:lpstr>
      <vt:lpstr>Recommendation 1: Build students’ decoding skills so they can read complex multisyllabic words</vt:lpstr>
      <vt:lpstr>Recommendation 1: Build students’ decoding skills so they can read complex multisyllabic words</vt:lpstr>
      <vt:lpstr>Recommendation 1: Build students’ decoding skills so they can read complex multisyllabic words</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Recommendation 1: Build students’ decoding skills so they can read complex multisyllabic words </vt:lpstr>
      <vt:lpstr>PowerPoint Presentation</vt:lpstr>
      <vt:lpstr>Recommendation 2: Provide purposeful fluency-building activities to help students read effortlessly</vt:lpstr>
      <vt:lpstr>Recommendation 2: Provide purposeful fluency-building activities to help students read effortlessly</vt:lpstr>
      <vt:lpstr>Recommendation 2: Provide purposeful fluency-building activities to help students read effortlessly</vt:lpstr>
      <vt:lpstr>Recommendation 2: Provide purposeful fluency-building activities to help students read effortlessly</vt:lpstr>
      <vt:lpstr>Recommendation 2: Provide purposeful fluency-building activities to help students read effortlessly</vt:lpstr>
      <vt:lpstr>Recommendation 3: Comprehension building Routinely use a set of comprehension-building practices to help students make sense of the text.</vt:lpstr>
      <vt:lpstr>Recommendation 3, Part A: Build students’ world and word knowledge so they can make sense of the text </vt:lpstr>
      <vt:lpstr>Recommendation 3, Part A: Build students’ world and word knowledge so they can make sense of the text. </vt:lpstr>
      <vt:lpstr>Recommendation 3, Part A: Build students’ world and word knowledge so they can make sense of the text. </vt:lpstr>
      <vt:lpstr>Recommendation 3, Part A: Build students’ world and word knowledge so they can make sense of the text. </vt:lpstr>
      <vt:lpstr>Inside/Outside</vt:lpstr>
      <vt:lpstr>Recommendation 3, Part A: Build students’ world and word knowledge so they can make sense of the text. </vt:lpstr>
      <vt:lpstr>PowerPoint Presentation</vt:lpstr>
      <vt:lpstr>PowerPoint Presentation</vt:lpstr>
      <vt:lpstr>PowerPoint Presentation</vt:lpstr>
      <vt:lpstr>PowerPoint Presentation</vt:lpstr>
      <vt:lpstr>Recommendation 3, Part A: Build students’ world and word knowledge so they can make sense of the text. </vt:lpstr>
      <vt:lpstr>Common Latin and Greek Roots</vt:lpstr>
      <vt:lpstr>Common Latin and Greek Roots</vt:lpstr>
      <vt:lpstr>Common Latin and Greek Roots</vt:lpstr>
      <vt:lpstr>Recommendation 3, Part B: Consistently provide students with opportunities to ask and answer questions to better understand the text they read.</vt:lpstr>
      <vt:lpstr>Recommendation 3, Part B: Consistently provide students with opportunities to ask and answer questions to better understand the text they read.</vt:lpstr>
      <vt:lpstr>Comprehension Strategy </vt:lpstr>
      <vt:lpstr>Getting the Gist </vt:lpstr>
      <vt:lpstr>Getting the Gist </vt:lpstr>
      <vt:lpstr>African Map</vt:lpstr>
      <vt:lpstr>PowerPoint Presentation</vt:lpstr>
      <vt:lpstr>British Colonies </vt:lpstr>
      <vt:lpstr>Learning Intention</vt:lpstr>
      <vt:lpstr>Getting the Gist </vt:lpstr>
      <vt:lpstr>Model—I do it</vt:lpstr>
      <vt:lpstr> </vt:lpstr>
      <vt:lpstr>We do it</vt:lpstr>
      <vt:lpstr>We do it</vt:lpstr>
      <vt:lpstr>We do it</vt:lpstr>
      <vt:lpstr>We do it</vt:lpstr>
      <vt:lpstr>Summary</vt:lpstr>
      <vt:lpstr>Revised Summary</vt:lpstr>
      <vt:lpstr>Delivery of Instruction</vt:lpstr>
      <vt:lpstr>voyagersopris.com/REWARDS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Archer</dc:creator>
  <cp:lastModifiedBy>Doug Thompson</cp:lastModifiedBy>
  <cp:revision>27</cp:revision>
  <dcterms:created xsi:type="dcterms:W3CDTF">2022-04-28T14:08:36Z</dcterms:created>
  <dcterms:modified xsi:type="dcterms:W3CDTF">2022-05-24T16:47:45Z</dcterms:modified>
</cp:coreProperties>
</file>